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4"/>
  </p:sldMasterIdLst>
  <p:notesMasterIdLst>
    <p:notesMasterId r:id="rId36"/>
  </p:notesMasterIdLst>
  <p:handoutMasterIdLst>
    <p:handoutMasterId r:id="rId37"/>
  </p:handoutMasterIdLst>
  <p:sldIdLst>
    <p:sldId id="546" r:id="rId5"/>
    <p:sldId id="577" r:id="rId6"/>
    <p:sldId id="510" r:id="rId7"/>
    <p:sldId id="518" r:id="rId8"/>
    <p:sldId id="519" r:id="rId9"/>
    <p:sldId id="592" r:id="rId10"/>
    <p:sldId id="566" r:id="rId11"/>
    <p:sldId id="520" r:id="rId12"/>
    <p:sldId id="581" r:id="rId13"/>
    <p:sldId id="578" r:id="rId14"/>
    <p:sldId id="521" r:id="rId15"/>
    <p:sldId id="522" r:id="rId16"/>
    <p:sldId id="579" r:id="rId17"/>
    <p:sldId id="570" r:id="rId18"/>
    <p:sldId id="567" r:id="rId19"/>
    <p:sldId id="568" r:id="rId20"/>
    <p:sldId id="572" r:id="rId21"/>
    <p:sldId id="585" r:id="rId22"/>
    <p:sldId id="586" r:id="rId23"/>
    <p:sldId id="587" r:id="rId24"/>
    <p:sldId id="588" r:id="rId25"/>
    <p:sldId id="589" r:id="rId26"/>
    <p:sldId id="598" r:id="rId27"/>
    <p:sldId id="601" r:id="rId28"/>
    <p:sldId id="593" r:id="rId29"/>
    <p:sldId id="584" r:id="rId30"/>
    <p:sldId id="599" r:id="rId31"/>
    <p:sldId id="600" r:id="rId32"/>
    <p:sldId id="602" r:id="rId33"/>
    <p:sldId id="576" r:id="rId34"/>
    <p:sldId id="54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5E8AC0-8899-424D-8F06-A03ABF156EAD}">
          <p14:sldIdLst>
            <p14:sldId id="546"/>
            <p14:sldId id="577"/>
            <p14:sldId id="510"/>
            <p14:sldId id="518"/>
            <p14:sldId id="519"/>
            <p14:sldId id="592"/>
            <p14:sldId id="566"/>
            <p14:sldId id="520"/>
            <p14:sldId id="581"/>
            <p14:sldId id="578"/>
            <p14:sldId id="521"/>
            <p14:sldId id="522"/>
            <p14:sldId id="579"/>
            <p14:sldId id="570"/>
            <p14:sldId id="567"/>
            <p14:sldId id="568"/>
            <p14:sldId id="572"/>
            <p14:sldId id="585"/>
            <p14:sldId id="586"/>
            <p14:sldId id="587"/>
            <p14:sldId id="588"/>
            <p14:sldId id="589"/>
            <p14:sldId id="598"/>
            <p14:sldId id="601"/>
            <p14:sldId id="593"/>
            <p14:sldId id="584"/>
            <p14:sldId id="599"/>
            <p14:sldId id="600"/>
            <p14:sldId id="602"/>
            <p14:sldId id="576"/>
            <p14:sldId id="5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AA0"/>
    <a:srgbClr val="4B4B4B"/>
    <a:srgbClr val="B40000"/>
    <a:srgbClr val="E6E6E6"/>
    <a:srgbClr val="4D4D4D"/>
    <a:srgbClr val="434343"/>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14" autoAdjust="0"/>
    <p:restoredTop sz="76409" autoAdjust="0"/>
  </p:normalViewPr>
  <p:slideViewPr>
    <p:cSldViewPr snapToGrid="0">
      <p:cViewPr varScale="1">
        <p:scale>
          <a:sx n="87" d="100"/>
          <a:sy n="87" d="100"/>
        </p:scale>
        <p:origin x="984" y="20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2664" y="19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325D48-7A7E-9D4C-855B-EEA32164082F}" type="datetimeFigureOut">
              <a:rPr lang="en-US" smtClean="0"/>
              <a:t>3/28/18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AE4908-CC30-404C-A2E6-81DD0DFDBB40}" type="slidenum">
              <a:rPr lang="en-US" smtClean="0"/>
              <a:t>‹#›</a:t>
            </a:fld>
            <a:endParaRPr lang="en-US"/>
          </a:p>
        </p:txBody>
      </p:sp>
    </p:spTree>
    <p:extLst>
      <p:ext uri="{BB962C8B-B14F-4D97-AF65-F5344CB8AC3E}">
        <p14:creationId xmlns:p14="http://schemas.microsoft.com/office/powerpoint/2010/main" val="1780384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98C5B-238B-4C48-B4FC-398725D832C0}" type="datetimeFigureOut">
              <a:rPr lang="en-US" smtClean="0"/>
              <a:t>3/28/18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08110-5105-4F91-B96C-271857D55A71}" type="slidenum">
              <a:rPr lang="en-US" smtClean="0"/>
              <a:t>‹#›</a:t>
            </a:fld>
            <a:endParaRPr lang="en-US" dirty="0"/>
          </a:p>
        </p:txBody>
      </p:sp>
    </p:spTree>
    <p:extLst>
      <p:ext uri="{BB962C8B-B14F-4D97-AF65-F5344CB8AC3E}">
        <p14:creationId xmlns:p14="http://schemas.microsoft.com/office/powerpoint/2010/main" val="255182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itgovernanceusa.com/blog/global-cost-of-data-breaches-will-rise-to-2-1-trillion-by-2019/"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808110-5105-4F91-B96C-271857D55A71}" type="slidenum">
              <a:rPr lang="en-US" smtClean="0"/>
              <a:t>1</a:t>
            </a:fld>
            <a:endParaRPr lang="en-US" dirty="0"/>
          </a:p>
        </p:txBody>
      </p:sp>
    </p:spTree>
    <p:extLst>
      <p:ext uri="{BB962C8B-B14F-4D97-AF65-F5344CB8AC3E}">
        <p14:creationId xmlns:p14="http://schemas.microsoft.com/office/powerpoint/2010/main" val="1947024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08110-5105-4F91-B96C-271857D55A71}" type="slidenum">
              <a:rPr lang="en-US" smtClean="0"/>
              <a:t>13</a:t>
            </a:fld>
            <a:endParaRPr lang="en-US" dirty="0"/>
          </a:p>
        </p:txBody>
      </p:sp>
    </p:spTree>
    <p:extLst>
      <p:ext uri="{BB962C8B-B14F-4D97-AF65-F5344CB8AC3E}">
        <p14:creationId xmlns:p14="http://schemas.microsoft.com/office/powerpoint/2010/main" val="19237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rtl="0">
              <a:lnSpc>
                <a:spcPct val="120000"/>
              </a:lnSpc>
              <a:spcBef>
                <a:spcPts val="0"/>
              </a:spcBef>
              <a:spcAft>
                <a:spcPts val="0"/>
              </a:spcAft>
              <a:buClr>
                <a:srgbClr val="292929"/>
              </a:buClr>
              <a:buSzPts val="2000"/>
              <a:buChar char="•"/>
            </a:pPr>
            <a:r>
              <a:rPr lang="en-US" sz="2000">
                <a:solidFill>
                  <a:srgbClr val="292929"/>
                </a:solidFill>
              </a:rPr>
              <a:t>SecurityScorecard recently identified 205,390 IoT devices on the public internet (IPv4) which were currently vulnerable to remote exploitation via CVE-2017-7577-- a publicly known vulnerability that can allow hackers to look for, and eventually gain access to, sensitive files.</a:t>
            </a:r>
            <a:endParaRPr/>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183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0" name="Shape 13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Arial"/>
                <a:ea typeface="Arial"/>
                <a:cs typeface="Arial"/>
                <a:sym typeface="Arial"/>
              </a:rPr>
              <a:t>The majority of the services on these ports are legacy systems, either antiquated routers that provide access to internal network resources (such as patient data and medical equipment), as well as FTP servers that are hosting patient data and records.</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dirty="0"/>
          </a:p>
          <a:p>
            <a:pPr marL="0" lvl="0" indent="0" rtl="0">
              <a:spcBef>
                <a:spcPts val="0"/>
              </a:spcBef>
              <a:spcAft>
                <a:spcPts val="0"/>
              </a:spcAft>
              <a:buClr>
                <a:schemeClr val="dk1"/>
              </a:buClr>
              <a:buFont typeface="Arial"/>
              <a:buNone/>
            </a:pPr>
            <a:r>
              <a:rPr lang="en-US" sz="2000" dirty="0">
                <a:solidFill>
                  <a:schemeClr val="dk2"/>
                </a:solidFill>
              </a:rPr>
              <a:t>on Port 23/telnet (commonly used for enterprise routers and other </a:t>
            </a:r>
            <a:r>
              <a:rPr lang="en-US" sz="2000" dirty="0" err="1">
                <a:solidFill>
                  <a:schemeClr val="dk2"/>
                </a:solidFill>
              </a:rPr>
              <a:t>IoT</a:t>
            </a:r>
            <a:r>
              <a:rPr lang="en-US" sz="2000" dirty="0">
                <a:solidFill>
                  <a:schemeClr val="dk2"/>
                </a:solidFill>
              </a:rPr>
              <a:t> devices)</a:t>
            </a:r>
            <a:endParaRPr dirty="0"/>
          </a:p>
          <a:p>
            <a:pPr marL="0" marR="0" lvl="0" indent="0" algn="l" rtl="0">
              <a:spcBef>
                <a:spcPts val="360"/>
              </a:spcBef>
              <a:spcAft>
                <a:spcPts val="0"/>
              </a:spcAft>
              <a:buNone/>
            </a:pPr>
            <a:endParaRPr sz="1200" b="0" i="0" u="none" strike="noStrike" cap="none" dirty="0">
              <a:solidFill>
                <a:schemeClr val="dk1"/>
              </a:solidFill>
              <a:latin typeface="Arial"/>
              <a:ea typeface="Arial"/>
              <a:cs typeface="Arial"/>
              <a:sym typeface="Arial"/>
            </a:endParaRPr>
          </a:p>
        </p:txBody>
      </p:sp>
      <p:sp>
        <p:nvSpPr>
          <p:cNvPr id="131" name="Shape 13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116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709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Hacking into </a:t>
            </a:r>
            <a:r>
              <a:rPr lang="mr-IN" dirty="0" smtClean="0"/>
              <a:t>…</a:t>
            </a:r>
            <a:r>
              <a:rPr lang="en-US" dirty="0" smtClean="0"/>
              <a:t>. A dam</a:t>
            </a:r>
            <a:endParaRPr dirty="0"/>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178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baseline="0" dirty="0">
                <a:solidFill>
                  <a:schemeClr val="tx1"/>
                </a:solidFill>
                <a:effectLst/>
                <a:latin typeface="+mn-lt"/>
                <a:ea typeface="+mn-ea"/>
                <a:cs typeface="+mn-cs"/>
              </a:rPr>
              <a:t>To illustrate the problem, in the “not so old” days, your organizations security was just that.  How secure was your organization?  You used firewalls and other network and application security tools to secure your perimeter to guard servers and endpoints from the exploitation of vulnerabilities.  Your organization’s security NOW also depends on how secure your entire ecosystem is.</a:t>
            </a:r>
          </a:p>
          <a:p>
            <a:pPr marL="228600" indent="-228600">
              <a:buAutoNum type="alphaLcParenR"/>
            </a:pPr>
            <a:endParaRPr lang="en-US" sz="1200" b="1" i="0" u="none" strike="noStrike" kern="1200" baseline="0" dirty="0">
              <a:solidFill>
                <a:schemeClr val="tx1"/>
              </a:solidFill>
              <a:effectLst/>
              <a:latin typeface="+mn-lt"/>
              <a:ea typeface="+mn-ea"/>
              <a:cs typeface="+mn-cs"/>
            </a:endParaRPr>
          </a:p>
          <a:p>
            <a:pPr marL="228600" indent="-228600">
              <a:buAutoNum type="alphaLcParenR"/>
            </a:pPr>
            <a:r>
              <a:rPr lang="en-US" sz="1200" b="0" i="0" u="none" strike="noStrike" kern="1200" baseline="0" dirty="0">
                <a:solidFill>
                  <a:schemeClr val="tx1"/>
                </a:solidFill>
                <a:effectLst/>
                <a:latin typeface="+mn-lt"/>
                <a:ea typeface="+mn-ea"/>
                <a:cs typeface="+mn-cs"/>
              </a:rPr>
              <a:t>Most financial services companies now have a complex and huge supplier/partner eco-system. There are third parties, fourth parties, lots of different vendors supplying many different products and services.</a:t>
            </a:r>
          </a:p>
          <a:p>
            <a:pPr marL="228600" indent="-228600">
              <a:buAutoNum type="alphaLcParenR"/>
            </a:pPr>
            <a:r>
              <a:rPr lang="en-US" sz="1200" b="0" i="0" u="none" strike="noStrike" kern="1200" baseline="0" dirty="0">
                <a:solidFill>
                  <a:schemeClr val="tx1"/>
                </a:solidFill>
                <a:effectLst/>
                <a:latin typeface="+mn-lt"/>
                <a:ea typeface="+mn-ea"/>
                <a:cs typeface="+mn-cs"/>
              </a:rPr>
              <a:t>And the “current state” for most FinServ companies is broken. Most enterprise third-party security programs still rely on manual, point-in-time, largely subjective assessments to evaluate and manage the security risk of their third parties.  The process using Tools like questionnaires, pen tests, site visits, etc., really has not adapted well to this new world where confidential data is everywhere, vendors and partners have trusted access, and risk is decentralized.  At best programs using these traditional tools can only scale to assess 15-20% of the third party eco-system, usually just the highest risk vendors.  This leaves large areas of un-managed security risk resulting in:</a:t>
            </a:r>
          </a:p>
          <a:p>
            <a:pPr marL="685800" lvl="1" indent="-228600">
              <a:buAutoNum type="alphaLcParenR"/>
            </a:pPr>
            <a:r>
              <a:rPr lang="en-US" sz="1200" b="0" i="0" u="none" strike="noStrike" kern="1200" baseline="0" dirty="0">
                <a:solidFill>
                  <a:schemeClr val="tx1"/>
                </a:solidFill>
                <a:effectLst/>
                <a:latin typeface="+mn-lt"/>
                <a:ea typeface="+mn-ea"/>
                <a:cs typeface="+mn-cs"/>
              </a:rPr>
              <a:t>No visibility at all into security programs at 80-90% of the vendor eco-system.  Is there a Target HVAC vendor out there somewhere?</a:t>
            </a:r>
          </a:p>
          <a:p>
            <a:pPr marL="685800" lvl="1" indent="-228600">
              <a:buAutoNum type="alphaLcParenR"/>
            </a:pPr>
            <a:r>
              <a:rPr lang="en-US" sz="1200" b="0" i="0" u="none" strike="noStrike" kern="1200" baseline="0" dirty="0">
                <a:solidFill>
                  <a:schemeClr val="tx1"/>
                </a:solidFill>
                <a:effectLst/>
                <a:latin typeface="+mn-lt"/>
                <a:ea typeface="+mn-ea"/>
                <a:cs typeface="+mn-cs"/>
              </a:rPr>
              <a:t>No continuous monitoring and pro-active collaboration with the High Risk vendors. What happens is security goes sideways in one of your high risk vendors between annual assessments and you don’t know about it?</a:t>
            </a:r>
          </a:p>
          <a:p>
            <a:pPr marL="685800" lvl="1" indent="-228600">
              <a:buAutoNum type="alphaLcParenR"/>
            </a:pPr>
            <a:r>
              <a:rPr lang="en-US" sz="1200" b="0" i="0" u="none" strike="noStrike" kern="1200" baseline="0" dirty="0">
                <a:solidFill>
                  <a:schemeClr val="tx1"/>
                </a:solidFill>
                <a:effectLst/>
                <a:latin typeface="+mn-lt"/>
                <a:ea typeface="+mn-ea"/>
                <a:cs typeface="+mn-cs"/>
              </a:rPr>
              <a:t>Compliance Risk:  Regulators are shining a bright light on third party programs – how do you prove you are doing enough?</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F7309-B9CC-A94A-A90B-CA0020427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913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1" name="Shape 661"/>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232943" marR="0" lvl="0" indent="-156743"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Redesign and attribute to Forrester</a:t>
            </a:r>
            <a:endParaRPr sz="1200" b="0" i="0" u="none" strike="noStrike" cap="none" dirty="0">
              <a:solidFill>
                <a:schemeClr val="dk1"/>
              </a:solidFill>
              <a:latin typeface="Calibri"/>
              <a:ea typeface="Calibri"/>
              <a:cs typeface="Calibri"/>
              <a:sym typeface="Calibri"/>
            </a:endParaRPr>
          </a:p>
        </p:txBody>
      </p:sp>
      <p:sp>
        <p:nvSpPr>
          <p:cNvPr id="662" name="Shape 662"/>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20</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32685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F7309-B9CC-A94A-A90B-CA0020427DA7}" type="slidenum">
              <a:rPr lang="en-US" smtClean="0"/>
              <a:t>25</a:t>
            </a:fld>
            <a:endParaRPr lang="en-US"/>
          </a:p>
        </p:txBody>
      </p:sp>
    </p:spTree>
    <p:extLst>
      <p:ext uri="{BB962C8B-B14F-4D97-AF65-F5344CB8AC3E}">
        <p14:creationId xmlns:p14="http://schemas.microsoft.com/office/powerpoint/2010/main" val="994762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08110-5105-4F91-B96C-271857D55A71}" type="slidenum">
              <a:rPr lang="en-US" smtClean="0"/>
              <a:t>26</a:t>
            </a:fld>
            <a:endParaRPr lang="en-US" dirty="0"/>
          </a:p>
        </p:txBody>
      </p:sp>
    </p:spTree>
    <p:extLst>
      <p:ext uri="{BB962C8B-B14F-4D97-AF65-F5344CB8AC3E}">
        <p14:creationId xmlns:p14="http://schemas.microsoft.com/office/powerpoint/2010/main" val="129458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Diving a layer deeper,</a:t>
            </a:r>
            <a:r>
              <a:rPr lang="en-US" b="1" baseline="0" dirty="0"/>
              <a:t> let me walk you through our proprietary technology stack.  We have invested 3+ years and millions of dollars into developing our own data collection and processing platform, which is one of our  biggest differentiators in the space. We hold 5 US patents on this technology with several more filed.</a:t>
            </a:r>
          </a:p>
          <a:p>
            <a:endParaRPr lang="en-US" b="1" baseline="0" dirty="0"/>
          </a:p>
          <a:p>
            <a:r>
              <a:rPr lang="en-US" b="1" baseline="0" dirty="0"/>
              <a:t>Working from the bottom up:</a:t>
            </a:r>
          </a:p>
          <a:p>
            <a:endParaRPr lang="en-US" b="1" baseline="0" dirty="0"/>
          </a:p>
          <a:p>
            <a:r>
              <a:rPr lang="en-US" b="1" baseline="0" dirty="0"/>
              <a:t>Data Collection:  Starting at the Data Collection later, we have built a proprietary collection of sensors and software which continuously observe millions of security signals every day across the entire IPV4 space, </a:t>
            </a:r>
            <a:r>
              <a:rPr lang="en-US" b="1" baseline="0" dirty="0" err="1"/>
              <a:t>ie</a:t>
            </a:r>
            <a:r>
              <a:rPr lang="en-US" b="1" baseline="0" dirty="0"/>
              <a:t> the entire internet.   Our R&amp;D team continuously innovates on the techniques and this allows us to collect the deepest and broadest set of interesting security signals in the marketplace.</a:t>
            </a:r>
          </a:p>
          <a:p>
            <a:endParaRPr lang="en-US" b="1" baseline="0" dirty="0"/>
          </a:p>
          <a:p>
            <a:r>
              <a:rPr lang="en-US" b="1" baseline="0" dirty="0" err="1"/>
              <a:t>Threatmarket</a:t>
            </a:r>
            <a:r>
              <a:rPr lang="en-US" b="1" baseline="0" dirty="0"/>
              <a:t>: Next step is we process and “curate” this data in an internal big data platform that we call </a:t>
            </a:r>
            <a:r>
              <a:rPr lang="en-US" b="1" baseline="0" dirty="0" err="1"/>
              <a:t>ThreatMarket</a:t>
            </a:r>
            <a:r>
              <a:rPr lang="en-US" b="1" baseline="0" dirty="0"/>
              <a:t>.  We normalize the data, remove noise from signal, and organize it in relevant security silos.  The system also does global IP Attribution, which allows the platform to calculate which internet facing IP addresses belong to which companies.  </a:t>
            </a:r>
          </a:p>
          <a:p>
            <a:endParaRPr lang="en-US" b="1" baseline="0" dirty="0"/>
          </a:p>
          <a:p>
            <a:r>
              <a:rPr lang="en-US" b="1" baseline="0" dirty="0"/>
              <a:t>Factor Grades &amp; Overall Grade:  Since our data platform now has a huge library of continuously updated threat signals, organized in 10 factors and attributed to over 100k different companies, we then apply a scoring algorithm to each company which gives an Overall A-F letter grade, and individual factor grades, which is a benchmark score comparing the relative security risk of a given company to its peer group of similarly sized companies in the same industry. </a:t>
            </a:r>
          </a:p>
          <a:p>
            <a:endParaRPr lang="en-US" b="1" baseline="0" dirty="0"/>
          </a:p>
          <a:p>
            <a:r>
              <a:rPr lang="en-US" b="1" baseline="0" dirty="0"/>
              <a:t>The SaaS platform displays all the company scorecards, and organizes the data for effective monitoring, reporting and management of third party security. </a:t>
            </a:r>
            <a:endParaRPr lang="en-US" b="1" dirty="0"/>
          </a:p>
        </p:txBody>
      </p:sp>
      <p:sp>
        <p:nvSpPr>
          <p:cNvPr id="4" name="Slide Number Placeholder 3"/>
          <p:cNvSpPr>
            <a:spLocks noGrp="1"/>
          </p:cNvSpPr>
          <p:nvPr>
            <p:ph type="sldNum" sz="quarter" idx="10"/>
          </p:nvPr>
        </p:nvSpPr>
        <p:spPr/>
        <p:txBody>
          <a:bodyPr/>
          <a:lstStyle/>
          <a:p>
            <a:fld id="{6D8F7309-B9CC-A94A-A90B-CA0020427DA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87355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Cost </a:t>
            </a:r>
            <a:r>
              <a:rPr lang="en-US" sz="1200" b="0" i="0" u="none" strike="noStrike" kern="1200" dirty="0">
                <a:solidFill>
                  <a:schemeClr val="tx1"/>
                </a:solidFill>
                <a:effectLst/>
                <a:latin typeface="+mn-lt"/>
                <a:ea typeface="+mn-ea"/>
                <a:cs typeface="+mn-cs"/>
              </a:rPr>
              <a:t>of breach: The staggering cost of data breaches continues to escalate and is predicted to exceed </a:t>
            </a:r>
            <a:r>
              <a:rPr lang="en-US" sz="1200" b="0" i="0" u="sng" strike="noStrike" kern="1200" dirty="0">
                <a:solidFill>
                  <a:schemeClr val="tx1"/>
                </a:solidFill>
                <a:effectLst/>
                <a:latin typeface="+mn-lt"/>
                <a:ea typeface="+mn-ea"/>
                <a:cs typeface="+mn-cs"/>
                <a:hlinkClick r:id="rId3"/>
              </a:rPr>
              <a:t>$2 trillion</a:t>
            </a:r>
            <a:r>
              <a:rPr lang="en-US" sz="1200" b="0" i="0" u="none" strike="noStrike" kern="1200" dirty="0">
                <a:solidFill>
                  <a:schemeClr val="tx1"/>
                </a:solidFill>
                <a:effectLst/>
                <a:latin typeface="+mn-lt"/>
                <a:ea typeface="+mn-ea"/>
                <a:cs typeface="+mn-cs"/>
              </a:rPr>
              <a:t> by next year, according to Juniper Research. The average cost of a single breach is more than </a:t>
            </a:r>
            <a:r>
              <a:rPr lang="en-US" sz="1200" b="0" i="0" u="sng" strike="noStrike" kern="1200" dirty="0">
                <a:solidFill>
                  <a:schemeClr val="tx1"/>
                </a:solidFill>
                <a:effectLst/>
                <a:latin typeface="+mn-lt"/>
                <a:ea typeface="+mn-ea"/>
                <a:cs typeface="+mn-cs"/>
                <a:hlinkClick r:id="rId3"/>
              </a:rPr>
              <a:t>$4 million</a:t>
            </a:r>
            <a:r>
              <a:rPr lang="en-US" sz="1200" b="0" i="0" u="none" strike="noStrike" kern="1200" dirty="0">
                <a:solidFill>
                  <a:schemeClr val="tx1"/>
                </a:solidFill>
                <a:effectLst/>
                <a:latin typeface="+mn-lt"/>
                <a:ea typeface="+mn-ea"/>
                <a:cs typeface="+mn-cs"/>
              </a:rPr>
              <a:t>, estimates the </a:t>
            </a:r>
            <a:r>
              <a:rPr lang="en-US" sz="1200" b="0" i="0" u="none" strike="noStrike" kern="1200" dirty="0" err="1">
                <a:solidFill>
                  <a:schemeClr val="tx1"/>
                </a:solidFill>
                <a:effectLst/>
                <a:latin typeface="+mn-lt"/>
                <a:ea typeface="+mn-ea"/>
                <a:cs typeface="+mn-cs"/>
              </a:rPr>
              <a:t>Ponemon</a:t>
            </a:r>
            <a:r>
              <a:rPr lang="en-US" sz="1200" b="0" i="0" u="none" strike="noStrike" kern="1200" dirty="0">
                <a:solidFill>
                  <a:schemeClr val="tx1"/>
                </a:solidFill>
                <a:effectLst/>
                <a:latin typeface="+mn-lt"/>
                <a:ea typeface="+mn-ea"/>
                <a:cs typeface="+mn-cs"/>
              </a:rPr>
              <a:t> Institute.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Two</a:t>
            </a:r>
            <a:r>
              <a:rPr lang="en-US" sz="1200" b="0" i="0" u="none" strike="noStrike" kern="1200" baseline="0" dirty="0">
                <a:solidFill>
                  <a:schemeClr val="tx1"/>
                </a:solidFill>
                <a:effectLst/>
                <a:latin typeface="+mn-lt"/>
                <a:ea typeface="+mn-ea"/>
                <a:cs typeface="+mn-cs"/>
              </a:rPr>
              <a:t> third stat from here: https://</a:t>
            </a:r>
            <a:r>
              <a:rPr lang="en-US" sz="1200" b="0" i="0" u="none" strike="noStrike" kern="1200" baseline="0" dirty="0" err="1">
                <a:solidFill>
                  <a:schemeClr val="tx1"/>
                </a:solidFill>
                <a:effectLst/>
                <a:latin typeface="+mn-lt"/>
                <a:ea typeface="+mn-ea"/>
                <a:cs typeface="+mn-cs"/>
              </a:rPr>
              <a:t>explore.securityscorecard.com</a:t>
            </a:r>
            <a:r>
              <a:rPr lang="en-US" sz="1200" b="0" i="0" u="none" strike="noStrike" kern="1200" baseline="0" dirty="0">
                <a:solidFill>
                  <a:schemeClr val="tx1"/>
                </a:solidFill>
                <a:effectLst/>
                <a:latin typeface="+mn-lt"/>
                <a:ea typeface="+mn-ea"/>
                <a:cs typeface="+mn-cs"/>
              </a:rPr>
              <a:t>/third-party-breaches-white-paper</a:t>
            </a:r>
            <a:endParaRPr lang="en-US" dirty="0"/>
          </a:p>
        </p:txBody>
      </p:sp>
      <p:sp>
        <p:nvSpPr>
          <p:cNvPr id="4" name="Slide Number Placeholder 3"/>
          <p:cNvSpPr>
            <a:spLocks noGrp="1"/>
          </p:cNvSpPr>
          <p:nvPr>
            <p:ph type="sldNum" sz="quarter" idx="10"/>
          </p:nvPr>
        </p:nvSpPr>
        <p:spPr/>
        <p:txBody>
          <a:bodyPr/>
          <a:lstStyle/>
          <a:p>
            <a:fld id="{1B808110-5105-4F91-B96C-271857D55A71}" type="slidenum">
              <a:rPr lang="en-US" smtClean="0"/>
              <a:t>3</a:t>
            </a:fld>
            <a:endParaRPr lang="en-US" dirty="0"/>
          </a:p>
        </p:txBody>
      </p:sp>
    </p:spTree>
    <p:extLst>
      <p:ext uri="{BB962C8B-B14F-4D97-AF65-F5344CB8AC3E}">
        <p14:creationId xmlns:p14="http://schemas.microsoft.com/office/powerpoint/2010/main" val="189350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baseline="0" dirty="0">
              <a:solidFill>
                <a:schemeClr val="tx1"/>
              </a:solidFill>
              <a:effectLst/>
              <a:latin typeface="+mn-lt"/>
              <a:ea typeface="+mn-ea"/>
              <a:cs typeface="+mn-cs"/>
            </a:endParaRPr>
          </a:p>
          <a:p>
            <a:endParaRPr lang="en-US" sz="1200" b="1" i="0" u="none" strike="noStrike" kern="1200" baseline="0" dirty="0">
              <a:solidFill>
                <a:schemeClr val="tx1"/>
              </a:solidFill>
              <a:effectLst/>
              <a:latin typeface="+mn-lt"/>
              <a:ea typeface="+mn-ea"/>
              <a:cs typeface="+mn-cs"/>
            </a:endParaRPr>
          </a:p>
          <a:p>
            <a:r>
              <a:rPr lang="en-US" dirty="0"/>
              <a:t>The </a:t>
            </a:r>
            <a:r>
              <a:rPr lang="en-US" dirty="0" err="1"/>
              <a:t>SecurityScorecard</a:t>
            </a:r>
            <a:r>
              <a:rPr lang="en-US" dirty="0"/>
              <a:t> rating platform allows you to:</a:t>
            </a:r>
          </a:p>
          <a:p>
            <a:endParaRPr lang="en-US" b="1" dirty="0"/>
          </a:p>
          <a:p>
            <a:pPr marL="228600" indent="-228600">
              <a:buFont typeface="+mj-lt"/>
              <a:buAutoNum type="arabicPeriod"/>
            </a:pPr>
            <a:r>
              <a:rPr lang="en-US" b="1" dirty="0"/>
              <a:t>SHOW DUE CARE WITH THE REGULATORS, KEEP THEM OUT OF YOUR OFFICE</a:t>
            </a:r>
          </a:p>
          <a:p>
            <a:pPr marL="228600" indent="-228600">
              <a:buFont typeface="+mj-lt"/>
              <a:buAutoNum type="arabicPeriod"/>
            </a:pPr>
            <a:r>
              <a:rPr lang="en-US" b="1" dirty="0"/>
              <a:t>REDUCE THIRD PARTY BREACH RISK, KEEP YOUR COMPANY OUT OF THE NEWS</a:t>
            </a:r>
          </a:p>
          <a:p>
            <a:pPr marL="228600" indent="-228600">
              <a:buFont typeface="+mj-lt"/>
              <a:buAutoNum type="arabicPeriod"/>
            </a:pPr>
            <a:r>
              <a:rPr lang="en-US" b="1" dirty="0"/>
              <a:t>SCALE YOUR THIRD PARTY SECURITY PROGRAM WITHOUT ADDING RESOURCES</a:t>
            </a:r>
          </a:p>
          <a:p>
            <a:endParaRPr lang="en-US" sz="1200" b="1" i="0" u="none" strike="noStrike" kern="1200" baseline="0" dirty="0">
              <a:solidFill>
                <a:schemeClr val="tx1"/>
              </a:solidFill>
              <a:effectLst/>
              <a:latin typeface="+mn-lt"/>
              <a:ea typeface="+mn-ea"/>
              <a:cs typeface="+mn-cs"/>
            </a:endParaRPr>
          </a:p>
          <a:p>
            <a:r>
              <a:rPr lang="en-US" sz="1200" b="1" i="0" u="none" strike="noStrike" kern="1200" baseline="0" dirty="0">
                <a:solidFill>
                  <a:schemeClr val="tx1"/>
                </a:solidFill>
                <a:effectLst/>
                <a:latin typeface="+mn-lt"/>
                <a:ea typeface="+mn-ea"/>
                <a:cs typeface="+mn-cs"/>
              </a:rPr>
              <a:t>For existing vendors, the rating is used for:</a:t>
            </a:r>
          </a:p>
          <a:p>
            <a:pPr marL="171450" indent="-171450">
              <a:buFontTx/>
              <a:buChar char="-"/>
            </a:pPr>
            <a:r>
              <a:rPr lang="en-US" sz="1200" b="1" i="0" u="none" strike="noStrike" kern="1200" baseline="0" dirty="0">
                <a:solidFill>
                  <a:schemeClr val="tx1"/>
                </a:solidFill>
                <a:effectLst/>
                <a:latin typeface="+mn-lt"/>
                <a:ea typeface="+mn-ea"/>
                <a:cs typeface="+mn-cs"/>
              </a:rPr>
              <a:t>Visualizing and quantifying where your risk is across large numbers of vendors</a:t>
            </a:r>
          </a:p>
          <a:p>
            <a:pPr marL="171450" indent="-171450">
              <a:buFontTx/>
              <a:buChar char="-"/>
            </a:pPr>
            <a:r>
              <a:rPr lang="en-US" sz="1200" b="1" i="0" u="none" strike="noStrike" kern="1200" baseline="0" dirty="0">
                <a:solidFill>
                  <a:schemeClr val="tx1"/>
                </a:solidFill>
                <a:effectLst/>
                <a:latin typeface="+mn-lt"/>
                <a:ea typeface="+mn-ea"/>
                <a:cs typeface="+mn-cs"/>
              </a:rPr>
              <a:t>Prioritizing vendors for the SSC remediation workflow to close open security issues and reduce risk</a:t>
            </a:r>
          </a:p>
          <a:p>
            <a:pPr marL="171450" indent="-171450">
              <a:buFontTx/>
              <a:buChar char="-"/>
            </a:pPr>
            <a:r>
              <a:rPr lang="en-US" sz="1200" b="1" i="0" u="none" strike="noStrike" kern="1200" baseline="0" dirty="0">
                <a:solidFill>
                  <a:schemeClr val="tx1"/>
                </a:solidFill>
                <a:effectLst/>
                <a:latin typeface="+mn-lt"/>
                <a:ea typeface="+mn-ea"/>
                <a:cs typeface="+mn-cs"/>
              </a:rPr>
              <a:t>C level and board reporting on progress to reduce third party risk</a:t>
            </a:r>
          </a:p>
          <a:p>
            <a:pPr marL="171450" indent="-171450">
              <a:buFontTx/>
              <a:buChar char="-"/>
            </a:pPr>
            <a:endParaRPr lang="en-US" sz="1200" b="1" i="0" u="none" strike="noStrike" kern="1200" baseline="0" dirty="0">
              <a:solidFill>
                <a:schemeClr val="tx1"/>
              </a:solidFill>
              <a:effectLst/>
              <a:latin typeface="+mn-lt"/>
              <a:ea typeface="+mn-ea"/>
              <a:cs typeface="+mn-cs"/>
            </a:endParaRPr>
          </a:p>
          <a:p>
            <a:pPr marL="0" indent="0">
              <a:buFontTx/>
              <a:buNone/>
            </a:pPr>
            <a:r>
              <a:rPr lang="en-US" sz="1200" b="1" i="0" u="none" strike="noStrike" kern="1200" baseline="0" dirty="0">
                <a:solidFill>
                  <a:schemeClr val="tx1"/>
                </a:solidFill>
                <a:effectLst/>
                <a:latin typeface="+mn-lt"/>
                <a:ea typeface="+mn-ea"/>
                <a:cs typeface="+mn-cs"/>
              </a:rPr>
              <a:t>For new vendors the rating is used for:</a:t>
            </a:r>
          </a:p>
          <a:p>
            <a:pPr marL="171450" indent="-171450">
              <a:buFont typeface="Arial" charset="0"/>
              <a:buChar char="•"/>
            </a:pPr>
            <a:r>
              <a:rPr lang="en-US" sz="1200" b="1" i="0" u="none" strike="noStrike" kern="1200" baseline="0" dirty="0">
                <a:solidFill>
                  <a:schemeClr val="tx1"/>
                </a:solidFill>
                <a:effectLst/>
                <a:latin typeface="+mn-lt"/>
                <a:ea typeface="+mn-ea"/>
                <a:cs typeface="+mn-cs"/>
              </a:rPr>
              <a:t>Initial security assessments in the RFP stage without full questionnaire process</a:t>
            </a:r>
          </a:p>
          <a:p>
            <a:pPr marL="171450" indent="-171450">
              <a:buFont typeface="Arial" charset="0"/>
              <a:buChar char="•"/>
            </a:pPr>
            <a:r>
              <a:rPr lang="en-US" sz="1200" b="1" i="0" u="none" strike="noStrike" kern="1200" baseline="0" dirty="0">
                <a:solidFill>
                  <a:schemeClr val="tx1"/>
                </a:solidFill>
                <a:effectLst/>
                <a:latin typeface="+mn-lt"/>
                <a:ea typeface="+mn-ea"/>
                <a:cs typeface="+mn-cs"/>
              </a:rPr>
              <a:t>Faster contracting/onboarding process. Ex) for medium and low risk vendors, fast track the contractual security process if A or B.., reduce the number of new vendors that consume security resources</a:t>
            </a:r>
          </a:p>
          <a:p>
            <a:pPr marL="171450" indent="-171450">
              <a:buFont typeface="Arial"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8F7309-B9CC-A94A-A90B-CA0020427DA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79743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agree – maybe we kill this slide )Not</a:t>
            </a:r>
            <a:r>
              <a:rPr lang="en-US" b="1" baseline="0" dirty="0"/>
              <a:t> clear on how this slide says anything at all about our reporting and how it’s clear and comprehensive?</a:t>
            </a:r>
            <a:endParaRPr lang="en-US" b="1" dirty="0"/>
          </a:p>
        </p:txBody>
      </p:sp>
      <p:sp>
        <p:nvSpPr>
          <p:cNvPr id="4" name="Slide Number Placeholder 3"/>
          <p:cNvSpPr>
            <a:spLocks noGrp="1"/>
          </p:cNvSpPr>
          <p:nvPr>
            <p:ph type="sldNum" sz="quarter" idx="10"/>
          </p:nvPr>
        </p:nvSpPr>
        <p:spPr/>
        <p:txBody>
          <a:bodyPr/>
          <a:lstStyle/>
          <a:p>
            <a:fld id="{6D8F7309-B9CC-A94A-A90B-CA0020427DA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6562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701040" y="4473892"/>
            <a:ext cx="5608200" cy="366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616" name="Shape 616"/>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169668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15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08110-5105-4F91-B96C-271857D55A71}" type="slidenum">
              <a:rPr lang="en-US" smtClean="0"/>
              <a:t>6</a:t>
            </a:fld>
            <a:endParaRPr lang="en-US" dirty="0"/>
          </a:p>
        </p:txBody>
      </p:sp>
    </p:spTree>
    <p:extLst>
      <p:ext uri="{BB962C8B-B14F-4D97-AF65-F5344CB8AC3E}">
        <p14:creationId xmlns:p14="http://schemas.microsoft.com/office/powerpoint/2010/main" val="158563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kern="1200" dirty="0">
                <a:solidFill>
                  <a:schemeClr val="tx1"/>
                </a:solidFill>
                <a:effectLst/>
                <a:latin typeface="+mn-lt"/>
                <a:ea typeface="+mn-ea"/>
                <a:cs typeface="+mn-cs"/>
              </a:rPr>
              <a:t>Securing endpoints can be a major challenge for healthcare organizations. </a:t>
            </a:r>
          </a:p>
          <a:p>
            <a:r>
              <a:rPr lang="en-US" sz="1200" b="0" i="0" kern="1200" dirty="0">
                <a:solidFill>
                  <a:schemeClr val="tx1"/>
                </a:solidFill>
                <a:effectLst/>
                <a:latin typeface="+mn-lt"/>
                <a:ea typeface="+mn-ea"/>
                <a:cs typeface="+mn-cs"/>
              </a:rPr>
              <a:t>Healthcare organizations typically have thousands of endpoints while, due to a lack of resources, they struggle to properly monitor and maintain their endpoints. </a:t>
            </a:r>
          </a:p>
          <a:p>
            <a:r>
              <a:rPr lang="en-US" sz="1200" b="0" i="0" kern="1200" dirty="0">
                <a:solidFill>
                  <a:schemeClr val="tx1"/>
                </a:solidFill>
                <a:effectLst/>
                <a:latin typeface="+mn-lt"/>
                <a:ea typeface="+mn-ea"/>
                <a:cs typeface="+mn-cs"/>
              </a:rPr>
              <a:t>The growth in </a:t>
            </a:r>
            <a:r>
              <a:rPr lang="en-US" sz="1200" b="0" i="0" kern="1200" dirty="0" err="1">
                <a:solidFill>
                  <a:schemeClr val="tx1"/>
                </a:solidFill>
                <a:effectLst/>
                <a:latin typeface="+mn-lt"/>
                <a:ea typeface="+mn-ea"/>
                <a:cs typeface="+mn-cs"/>
              </a:rPr>
              <a:t>IoT</a:t>
            </a:r>
            <a:r>
              <a:rPr lang="en-US" sz="1200" b="0" i="0" kern="1200" dirty="0">
                <a:solidFill>
                  <a:schemeClr val="tx1"/>
                </a:solidFill>
                <a:effectLst/>
                <a:latin typeface="+mn-lt"/>
                <a:ea typeface="+mn-ea"/>
                <a:cs typeface="+mn-cs"/>
              </a:rPr>
              <a:t> devices, smartphones, and tablets can add to this problem and make it very difficult for centralized IT departments to properly secure devices on their networks. </a:t>
            </a:r>
          </a:p>
          <a:p>
            <a:r>
              <a:rPr lang="en-US" sz="1200" b="0" i="0" kern="1200" dirty="0">
                <a:solidFill>
                  <a:schemeClr val="tx1"/>
                </a:solidFill>
                <a:effectLst/>
                <a:latin typeface="+mn-lt"/>
                <a:ea typeface="+mn-ea"/>
                <a:cs typeface="+mn-cs"/>
              </a:rPr>
              <a:t>To compound the problem, these devices often store patient data and are the gateway to databases and other systems that contain </a:t>
            </a:r>
            <a:r>
              <a:rPr lang="en-US" sz="1200" b="0" i="0" kern="1200" dirty="0" err="1">
                <a:solidFill>
                  <a:schemeClr val="tx1"/>
                </a:solidFill>
                <a:effectLst/>
                <a:latin typeface="+mn-lt"/>
                <a:ea typeface="+mn-ea"/>
                <a:cs typeface="+mn-cs"/>
              </a:rPr>
              <a:t>ePHI</a:t>
            </a:r>
            <a:r>
              <a:rPr lang="en-US" sz="1200" b="0" i="0" kern="1200" dirty="0">
                <a:solidFill>
                  <a:schemeClr val="tx1"/>
                </a:solidFill>
                <a:effectLst/>
                <a:latin typeface="+mn-lt"/>
                <a:ea typeface="+mn-ea"/>
                <a:cs typeface="+mn-cs"/>
              </a:rPr>
              <a:t>.</a:t>
            </a: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048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2" name="Shape 622"/>
          <p:cNvSpPr txBox="1">
            <a:spLocks noGrp="1"/>
          </p:cNvSpPr>
          <p:nvPr>
            <p:ph type="body" idx="1"/>
          </p:nvPr>
        </p:nvSpPr>
        <p:spPr>
          <a:xfrm>
            <a:off x="701040" y="4473892"/>
            <a:ext cx="5608200" cy="366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623" name="Shape 623"/>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35561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Jbird</a:t>
            </a:r>
            <a:r>
              <a:rPr lang="en-US" dirty="0"/>
              <a:t>- see page 10 </a:t>
            </a:r>
            <a:r>
              <a:rPr lang="en-US" dirty="0" err="1"/>
              <a:t>s&amp;p</a:t>
            </a:r>
            <a:r>
              <a:rPr lang="en-US" baseline="0" dirty="0"/>
              <a:t> footnote 10 for citation.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487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701040" y="4473892"/>
            <a:ext cx="5608200" cy="366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jbird please pull better quality graphic from s&amp;p 500 report</a:t>
            </a:r>
            <a:endParaRPr/>
          </a:p>
        </p:txBody>
      </p:sp>
      <p:sp>
        <p:nvSpPr>
          <p:cNvPr id="630" name="Shape 630"/>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1482819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7288" y="2014528"/>
            <a:ext cx="8286750" cy="2445177"/>
          </a:xfrm>
          <a:prstGeom prst="rect">
            <a:avLst/>
          </a:prstGeom>
        </p:spPr>
        <p:txBody>
          <a:bodyPr anchor="ctr" anchorCtr="0">
            <a:normAutofit/>
          </a:bodyPr>
          <a:lstStyle>
            <a:lvl1pPr algn="l">
              <a:defRPr sz="4800" b="0" i="0">
                <a:solidFill>
                  <a:schemeClr val="tx1"/>
                </a:solidFill>
                <a:latin typeface="ITC Caslon 224 Std Book" charset="0"/>
                <a:ea typeface="ITC Caslon 224 Std Book" charset="0"/>
                <a:cs typeface="ITC Caslon 224 Std Book" charset="0"/>
              </a:defRPr>
            </a:lvl1pPr>
          </a:lstStyle>
          <a:p>
            <a:r>
              <a:rPr lang="en-US" dirty="0"/>
              <a:t>Look at me I’m a crazy presentation title, </a:t>
            </a:r>
            <a:r>
              <a:rPr lang="en-US" dirty="0" err="1"/>
              <a:t>woowee</a:t>
            </a:r>
            <a:endParaRPr lang="en-US" dirty="0"/>
          </a:p>
        </p:txBody>
      </p:sp>
      <p:cxnSp>
        <p:nvCxnSpPr>
          <p:cNvPr id="4" name="Straight Connector 3"/>
          <p:cNvCxnSpPr/>
          <p:nvPr userDrawn="1"/>
        </p:nvCxnSpPr>
        <p:spPr>
          <a:xfrm flipH="1">
            <a:off x="1157288" y="1993890"/>
            <a:ext cx="4938712" cy="0"/>
          </a:xfrm>
          <a:prstGeom prst="line">
            <a:avLst/>
          </a:prstGeom>
          <a:ln>
            <a:solidFill>
              <a:srgbClr val="E5BD2D"/>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H="1">
            <a:off x="1157288" y="4614865"/>
            <a:ext cx="4938712" cy="0"/>
          </a:xfrm>
          <a:prstGeom prst="line">
            <a:avLst/>
          </a:prstGeom>
          <a:ln>
            <a:solidFill>
              <a:srgbClr val="E5BD2D"/>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1157288" y="5000624"/>
            <a:ext cx="4938712" cy="657226"/>
          </a:xfrm>
        </p:spPr>
        <p:txBody>
          <a:bodyPr>
            <a:normAutofit/>
          </a:bodyPr>
          <a:lstStyle>
            <a:lvl1pPr marL="0" indent="0">
              <a:buNone/>
              <a:defRPr sz="2400" b="0">
                <a:solidFill>
                  <a:schemeClr val="tx1"/>
                </a:solidFill>
              </a:defRPr>
            </a:lvl1pPr>
          </a:lstStyle>
          <a:p>
            <a:pPr lvl="0"/>
            <a:r>
              <a:rPr lang="en-US" dirty="0"/>
              <a:t>Presenter Name</a:t>
            </a:r>
            <a:br>
              <a:rPr lang="en-US" dirty="0"/>
            </a:br>
            <a:r>
              <a:rPr lang="en-US" dirty="0"/>
              <a:t>Presenter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7289" y="1010653"/>
            <a:ext cx="3389096" cy="618115"/>
          </a:xfrm>
          <a:prstGeom prst="rect">
            <a:avLst/>
          </a:prstGeom>
        </p:spPr>
      </p:pic>
    </p:spTree>
    <p:extLst>
      <p:ext uri="{BB962C8B-B14F-4D97-AF65-F5344CB8AC3E}">
        <p14:creationId xmlns:p14="http://schemas.microsoft.com/office/powerpoint/2010/main" val="258889452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83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87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685800" y="228600"/>
            <a:ext cx="10820400" cy="4875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3700"/>
              <a:buNone/>
              <a:defRPr sz="3200" b="1" i="0" u="none" strike="noStrike" cap="none">
                <a:solidFill>
                  <a:schemeClr val="dk2"/>
                </a:solidFill>
                <a:latin typeface="Arial"/>
                <a:ea typeface="Arial"/>
                <a:cs typeface="Arial"/>
                <a:sym typeface="Arial"/>
              </a:defRPr>
            </a:lvl1pPr>
            <a:lvl2pPr marR="0" lvl="1" algn="l" rtl="0">
              <a:spcBef>
                <a:spcPts val="0"/>
              </a:spcBef>
              <a:spcAft>
                <a:spcPts val="0"/>
              </a:spcAft>
              <a:buSzPts val="3700"/>
              <a:buNone/>
              <a:defRPr sz="3200" b="1" i="0" u="none" strike="noStrike" cap="none">
                <a:solidFill>
                  <a:schemeClr val="lt1"/>
                </a:solidFill>
                <a:latin typeface="Arial"/>
                <a:ea typeface="Arial"/>
                <a:cs typeface="Arial"/>
                <a:sym typeface="Arial"/>
              </a:defRPr>
            </a:lvl2pPr>
            <a:lvl3pPr marR="0" lvl="2" algn="l" rtl="0">
              <a:spcBef>
                <a:spcPts val="0"/>
              </a:spcBef>
              <a:spcAft>
                <a:spcPts val="0"/>
              </a:spcAft>
              <a:buSzPts val="3700"/>
              <a:buNone/>
              <a:defRPr sz="3200" b="1" i="0" u="none" strike="noStrike" cap="none">
                <a:solidFill>
                  <a:schemeClr val="lt1"/>
                </a:solidFill>
                <a:latin typeface="Arial"/>
                <a:ea typeface="Arial"/>
                <a:cs typeface="Arial"/>
                <a:sym typeface="Arial"/>
              </a:defRPr>
            </a:lvl3pPr>
            <a:lvl4pPr marR="0" lvl="3" algn="l" rtl="0">
              <a:spcBef>
                <a:spcPts val="0"/>
              </a:spcBef>
              <a:spcAft>
                <a:spcPts val="0"/>
              </a:spcAft>
              <a:buSzPts val="3700"/>
              <a:buNone/>
              <a:defRPr sz="3200" b="1" i="0" u="none" strike="noStrike" cap="none">
                <a:solidFill>
                  <a:schemeClr val="lt1"/>
                </a:solidFill>
                <a:latin typeface="Arial"/>
                <a:ea typeface="Arial"/>
                <a:cs typeface="Arial"/>
                <a:sym typeface="Arial"/>
              </a:defRPr>
            </a:lvl4pPr>
            <a:lvl5pPr marR="0" lvl="4" algn="l" rtl="0">
              <a:spcBef>
                <a:spcPts val="0"/>
              </a:spcBef>
              <a:spcAft>
                <a:spcPts val="0"/>
              </a:spcAft>
              <a:buSzPts val="3700"/>
              <a:buNone/>
              <a:defRPr sz="3200" b="1" i="0" u="none" strike="noStrike" cap="none">
                <a:solidFill>
                  <a:schemeClr val="lt1"/>
                </a:solidFill>
                <a:latin typeface="Arial"/>
                <a:ea typeface="Arial"/>
                <a:cs typeface="Arial"/>
                <a:sym typeface="Arial"/>
              </a:defRPr>
            </a:lvl5pPr>
            <a:lvl6pPr marR="0" lvl="5" algn="l" rtl="0">
              <a:spcBef>
                <a:spcPts val="0"/>
              </a:spcBef>
              <a:spcAft>
                <a:spcPts val="0"/>
              </a:spcAft>
              <a:buSzPts val="3700"/>
              <a:buNone/>
              <a:defRPr sz="3200" b="1" i="0" u="none" strike="noStrike" cap="none">
                <a:solidFill>
                  <a:schemeClr val="lt1"/>
                </a:solidFill>
                <a:latin typeface="Arial"/>
                <a:ea typeface="Arial"/>
                <a:cs typeface="Arial"/>
                <a:sym typeface="Arial"/>
              </a:defRPr>
            </a:lvl6pPr>
            <a:lvl7pPr marR="0" lvl="6" algn="l" rtl="0">
              <a:spcBef>
                <a:spcPts val="0"/>
              </a:spcBef>
              <a:spcAft>
                <a:spcPts val="0"/>
              </a:spcAft>
              <a:buSzPts val="3700"/>
              <a:buNone/>
              <a:defRPr sz="3200" b="1" i="0" u="none" strike="noStrike" cap="none">
                <a:solidFill>
                  <a:schemeClr val="lt1"/>
                </a:solidFill>
                <a:latin typeface="Arial"/>
                <a:ea typeface="Arial"/>
                <a:cs typeface="Arial"/>
                <a:sym typeface="Arial"/>
              </a:defRPr>
            </a:lvl7pPr>
            <a:lvl8pPr marR="0" lvl="7" algn="l" rtl="0">
              <a:spcBef>
                <a:spcPts val="0"/>
              </a:spcBef>
              <a:spcAft>
                <a:spcPts val="0"/>
              </a:spcAft>
              <a:buSzPts val="3700"/>
              <a:buNone/>
              <a:defRPr sz="3200" b="1" i="0" u="none" strike="noStrike" cap="none">
                <a:solidFill>
                  <a:schemeClr val="lt1"/>
                </a:solidFill>
                <a:latin typeface="Arial"/>
                <a:ea typeface="Arial"/>
                <a:cs typeface="Arial"/>
                <a:sym typeface="Arial"/>
              </a:defRPr>
            </a:lvl8pPr>
            <a:lvl9pPr marR="0" lvl="8" algn="l" rtl="0">
              <a:spcBef>
                <a:spcPts val="0"/>
              </a:spcBef>
              <a:spcAft>
                <a:spcPts val="0"/>
              </a:spcAft>
              <a:buSzPts val="3700"/>
              <a:buNone/>
              <a:defRPr sz="3200" b="1" i="0" u="none" strike="noStrike" cap="none">
                <a:solidFill>
                  <a:schemeClr val="lt1"/>
                </a:solidFill>
                <a:latin typeface="Arial"/>
                <a:ea typeface="Arial"/>
                <a:cs typeface="Arial"/>
                <a:sym typeface="Arial"/>
              </a:defRPr>
            </a:lvl9pPr>
          </a:lstStyle>
          <a:p>
            <a:endParaRPr/>
          </a:p>
        </p:txBody>
      </p:sp>
      <p:sp>
        <p:nvSpPr>
          <p:cNvPr id="59" name="Shape 59"/>
          <p:cNvSpPr txBox="1">
            <a:spLocks noGrp="1"/>
          </p:cNvSpPr>
          <p:nvPr>
            <p:ph type="body" idx="1"/>
          </p:nvPr>
        </p:nvSpPr>
        <p:spPr>
          <a:xfrm>
            <a:off x="685800" y="1371600"/>
            <a:ext cx="5334000" cy="4572000"/>
          </a:xfrm>
          <a:prstGeom prst="rect">
            <a:avLst/>
          </a:prstGeom>
          <a:noFill/>
          <a:ln>
            <a:noFill/>
          </a:ln>
        </p:spPr>
        <p:txBody>
          <a:bodyPr spcFirstLastPara="1" wrap="square" lIns="121900" tIns="121900" rIns="121900" bIns="121900" anchor="t" anchorCtr="0"/>
          <a:lstStyle>
            <a:lvl1pPr marL="457200" marR="0" lvl="0" indent="-393700" algn="l" rtl="0">
              <a:lnSpc>
                <a:spcPct val="120000"/>
              </a:lnSpc>
              <a:spcBef>
                <a:spcPts val="520"/>
              </a:spcBef>
              <a:spcAft>
                <a:spcPts val="0"/>
              </a:spcAft>
              <a:buClr>
                <a:srgbClr val="292929"/>
              </a:buClr>
              <a:buSzPts val="2600"/>
              <a:buFont typeface="Arial"/>
              <a:buChar char="•"/>
              <a:defRPr sz="2600" b="0" i="0" u="none" strike="noStrike" cap="none">
                <a:solidFill>
                  <a:srgbClr val="292929"/>
                </a:solidFill>
                <a:latin typeface="Arial"/>
                <a:ea typeface="Arial"/>
                <a:cs typeface="Arial"/>
                <a:sym typeface="Arial"/>
              </a:defRPr>
            </a:lvl1pPr>
            <a:lvl2pPr marL="914400" marR="0" lvl="1" indent="-355600" algn="l" rtl="0">
              <a:lnSpc>
                <a:spcPct val="120000"/>
              </a:lnSpc>
              <a:spcBef>
                <a:spcPts val="500"/>
              </a:spcBef>
              <a:spcAft>
                <a:spcPts val="0"/>
              </a:spcAft>
              <a:buClr>
                <a:srgbClr val="292929"/>
              </a:buClr>
              <a:buSzPts val="2000"/>
              <a:buFont typeface="Arial"/>
              <a:buChar char="–"/>
              <a:defRPr sz="2000" b="0" i="0" u="none" strike="noStrike" cap="none">
                <a:solidFill>
                  <a:srgbClr val="292929"/>
                </a:solidFill>
                <a:latin typeface="Arial"/>
                <a:ea typeface="Arial"/>
                <a:cs typeface="Arial"/>
                <a:sym typeface="Arial"/>
              </a:defRPr>
            </a:lvl2pPr>
            <a:lvl3pPr marL="1371600" marR="0" lvl="2" indent="-342900" algn="l" rtl="0">
              <a:lnSpc>
                <a:spcPct val="120000"/>
              </a:lnSpc>
              <a:spcBef>
                <a:spcPts val="600"/>
              </a:spcBef>
              <a:spcAft>
                <a:spcPts val="0"/>
              </a:spcAft>
              <a:buClr>
                <a:srgbClr val="292929"/>
              </a:buClr>
              <a:buSzPts val="1800"/>
              <a:buFont typeface="Arial"/>
              <a:buChar char="•"/>
              <a:defRPr sz="1800" b="0" i="0" u="none" strike="noStrike" cap="none">
                <a:solidFill>
                  <a:srgbClr val="292929"/>
                </a:solidFill>
                <a:latin typeface="Arial"/>
                <a:ea typeface="Arial"/>
                <a:cs typeface="Arial"/>
                <a:sym typeface="Arial"/>
              </a:defRPr>
            </a:lvl3pPr>
            <a:lvl4pPr marL="1828800" marR="0" lvl="3"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4pPr>
            <a:lvl5pPr marL="2286000" marR="0" lvl="4"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5pPr>
            <a:lvl6pPr marL="2743200" marR="0" lvl="5"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6pPr>
            <a:lvl7pPr marL="3200400" marR="0" lvl="6"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7pPr>
            <a:lvl8pPr marL="3657600" marR="0" lvl="7"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8pPr>
            <a:lvl9pPr marL="4114800" marR="0" lvl="8"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9pPr>
          </a:lstStyle>
          <a:p>
            <a:endParaRPr/>
          </a:p>
        </p:txBody>
      </p:sp>
      <p:sp>
        <p:nvSpPr>
          <p:cNvPr id="60" name="Shape 60"/>
          <p:cNvSpPr txBox="1">
            <a:spLocks noGrp="1"/>
          </p:cNvSpPr>
          <p:nvPr>
            <p:ph type="body" idx="2"/>
          </p:nvPr>
        </p:nvSpPr>
        <p:spPr>
          <a:xfrm>
            <a:off x="6172200" y="1371600"/>
            <a:ext cx="5334000" cy="4572000"/>
          </a:xfrm>
          <a:prstGeom prst="rect">
            <a:avLst/>
          </a:prstGeom>
          <a:noFill/>
          <a:ln>
            <a:noFill/>
          </a:ln>
        </p:spPr>
        <p:txBody>
          <a:bodyPr spcFirstLastPara="1" wrap="square" lIns="121900" tIns="121900" rIns="121900" bIns="121900" anchor="t" anchorCtr="0"/>
          <a:lstStyle>
            <a:lvl1pPr marL="457200" marR="0" lvl="0" indent="-393700" algn="l" rtl="0">
              <a:lnSpc>
                <a:spcPct val="120000"/>
              </a:lnSpc>
              <a:spcBef>
                <a:spcPts val="520"/>
              </a:spcBef>
              <a:spcAft>
                <a:spcPts val="0"/>
              </a:spcAft>
              <a:buClr>
                <a:srgbClr val="292929"/>
              </a:buClr>
              <a:buSzPts val="2600"/>
              <a:buFont typeface="Arial"/>
              <a:buChar char="•"/>
              <a:defRPr sz="2600" b="0" i="0" u="none" strike="noStrike" cap="none">
                <a:solidFill>
                  <a:srgbClr val="292929"/>
                </a:solidFill>
                <a:latin typeface="Arial"/>
                <a:ea typeface="Arial"/>
                <a:cs typeface="Arial"/>
                <a:sym typeface="Arial"/>
              </a:defRPr>
            </a:lvl1pPr>
            <a:lvl2pPr marL="914400" marR="0" lvl="1" indent="-355600" algn="l" rtl="0">
              <a:lnSpc>
                <a:spcPct val="120000"/>
              </a:lnSpc>
              <a:spcBef>
                <a:spcPts val="500"/>
              </a:spcBef>
              <a:spcAft>
                <a:spcPts val="0"/>
              </a:spcAft>
              <a:buClr>
                <a:srgbClr val="292929"/>
              </a:buClr>
              <a:buSzPts val="2000"/>
              <a:buFont typeface="Arial"/>
              <a:buChar char="–"/>
              <a:defRPr sz="2000" b="0" i="0" u="none" strike="noStrike" cap="none">
                <a:solidFill>
                  <a:srgbClr val="292929"/>
                </a:solidFill>
                <a:latin typeface="Arial"/>
                <a:ea typeface="Arial"/>
                <a:cs typeface="Arial"/>
                <a:sym typeface="Arial"/>
              </a:defRPr>
            </a:lvl2pPr>
            <a:lvl3pPr marL="1371600" marR="0" lvl="2" indent="-342900" algn="l" rtl="0">
              <a:lnSpc>
                <a:spcPct val="120000"/>
              </a:lnSpc>
              <a:spcBef>
                <a:spcPts val="600"/>
              </a:spcBef>
              <a:spcAft>
                <a:spcPts val="0"/>
              </a:spcAft>
              <a:buClr>
                <a:srgbClr val="292929"/>
              </a:buClr>
              <a:buSzPts val="1800"/>
              <a:buFont typeface="Arial"/>
              <a:buChar char="•"/>
              <a:defRPr sz="1800" b="0" i="0" u="none" strike="noStrike" cap="none">
                <a:solidFill>
                  <a:srgbClr val="292929"/>
                </a:solidFill>
                <a:latin typeface="Arial"/>
                <a:ea typeface="Arial"/>
                <a:cs typeface="Arial"/>
                <a:sym typeface="Arial"/>
              </a:defRPr>
            </a:lvl3pPr>
            <a:lvl4pPr marL="1828800" marR="0" lvl="3"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4pPr>
            <a:lvl5pPr marL="2286000" marR="0" lvl="4"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5pPr>
            <a:lvl6pPr marL="2743200" marR="0" lvl="5"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6pPr>
            <a:lvl7pPr marL="3200400" marR="0" lvl="6"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7pPr>
            <a:lvl8pPr marL="3657600" marR="0" lvl="7"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8pPr>
            <a:lvl9pPr marL="4114800" marR="0" lvl="8"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9pPr>
          </a:lstStyle>
          <a:p>
            <a:endParaRPr/>
          </a:p>
        </p:txBody>
      </p:sp>
    </p:spTree>
    <p:extLst>
      <p:ext uri="{BB962C8B-B14F-4D97-AF65-F5344CB8AC3E}">
        <p14:creationId xmlns:p14="http://schemas.microsoft.com/office/powerpoint/2010/main" val="35364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85800" y="228600"/>
            <a:ext cx="10820400" cy="4875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3700"/>
              <a:buNone/>
              <a:defRPr sz="3200" b="1" i="0" u="none" strike="noStrike" cap="none">
                <a:solidFill>
                  <a:schemeClr val="dk2"/>
                </a:solidFill>
                <a:latin typeface="Arial"/>
                <a:ea typeface="Arial"/>
                <a:cs typeface="Arial"/>
                <a:sym typeface="Arial"/>
              </a:defRPr>
            </a:lvl1pPr>
            <a:lvl2pPr marR="0" lvl="1" algn="l" rtl="0">
              <a:spcBef>
                <a:spcPts val="0"/>
              </a:spcBef>
              <a:spcAft>
                <a:spcPts val="0"/>
              </a:spcAft>
              <a:buSzPts val="3700"/>
              <a:buNone/>
              <a:defRPr sz="3200" b="1" i="0" u="none" strike="noStrike" cap="none">
                <a:solidFill>
                  <a:schemeClr val="lt1"/>
                </a:solidFill>
                <a:latin typeface="Arial"/>
                <a:ea typeface="Arial"/>
                <a:cs typeface="Arial"/>
                <a:sym typeface="Arial"/>
              </a:defRPr>
            </a:lvl2pPr>
            <a:lvl3pPr marR="0" lvl="2" algn="l" rtl="0">
              <a:spcBef>
                <a:spcPts val="0"/>
              </a:spcBef>
              <a:spcAft>
                <a:spcPts val="0"/>
              </a:spcAft>
              <a:buSzPts val="3700"/>
              <a:buNone/>
              <a:defRPr sz="3200" b="1" i="0" u="none" strike="noStrike" cap="none">
                <a:solidFill>
                  <a:schemeClr val="lt1"/>
                </a:solidFill>
                <a:latin typeface="Arial"/>
                <a:ea typeface="Arial"/>
                <a:cs typeface="Arial"/>
                <a:sym typeface="Arial"/>
              </a:defRPr>
            </a:lvl3pPr>
            <a:lvl4pPr marR="0" lvl="3" algn="l" rtl="0">
              <a:spcBef>
                <a:spcPts val="0"/>
              </a:spcBef>
              <a:spcAft>
                <a:spcPts val="0"/>
              </a:spcAft>
              <a:buSzPts val="3700"/>
              <a:buNone/>
              <a:defRPr sz="3200" b="1" i="0" u="none" strike="noStrike" cap="none">
                <a:solidFill>
                  <a:schemeClr val="lt1"/>
                </a:solidFill>
                <a:latin typeface="Arial"/>
                <a:ea typeface="Arial"/>
                <a:cs typeface="Arial"/>
                <a:sym typeface="Arial"/>
              </a:defRPr>
            </a:lvl4pPr>
            <a:lvl5pPr marR="0" lvl="4" algn="l" rtl="0">
              <a:spcBef>
                <a:spcPts val="0"/>
              </a:spcBef>
              <a:spcAft>
                <a:spcPts val="0"/>
              </a:spcAft>
              <a:buSzPts val="3700"/>
              <a:buNone/>
              <a:defRPr sz="3200" b="1" i="0" u="none" strike="noStrike" cap="none">
                <a:solidFill>
                  <a:schemeClr val="lt1"/>
                </a:solidFill>
                <a:latin typeface="Arial"/>
                <a:ea typeface="Arial"/>
                <a:cs typeface="Arial"/>
                <a:sym typeface="Arial"/>
              </a:defRPr>
            </a:lvl5pPr>
            <a:lvl6pPr marR="0" lvl="5" algn="l" rtl="0">
              <a:spcBef>
                <a:spcPts val="0"/>
              </a:spcBef>
              <a:spcAft>
                <a:spcPts val="0"/>
              </a:spcAft>
              <a:buSzPts val="3700"/>
              <a:buNone/>
              <a:defRPr sz="3200" b="1" i="0" u="none" strike="noStrike" cap="none">
                <a:solidFill>
                  <a:schemeClr val="lt1"/>
                </a:solidFill>
                <a:latin typeface="Arial"/>
                <a:ea typeface="Arial"/>
                <a:cs typeface="Arial"/>
                <a:sym typeface="Arial"/>
              </a:defRPr>
            </a:lvl6pPr>
            <a:lvl7pPr marR="0" lvl="6" algn="l" rtl="0">
              <a:spcBef>
                <a:spcPts val="0"/>
              </a:spcBef>
              <a:spcAft>
                <a:spcPts val="0"/>
              </a:spcAft>
              <a:buSzPts val="3700"/>
              <a:buNone/>
              <a:defRPr sz="3200" b="1" i="0" u="none" strike="noStrike" cap="none">
                <a:solidFill>
                  <a:schemeClr val="lt1"/>
                </a:solidFill>
                <a:latin typeface="Arial"/>
                <a:ea typeface="Arial"/>
                <a:cs typeface="Arial"/>
                <a:sym typeface="Arial"/>
              </a:defRPr>
            </a:lvl7pPr>
            <a:lvl8pPr marR="0" lvl="7" algn="l" rtl="0">
              <a:spcBef>
                <a:spcPts val="0"/>
              </a:spcBef>
              <a:spcAft>
                <a:spcPts val="0"/>
              </a:spcAft>
              <a:buSzPts val="3700"/>
              <a:buNone/>
              <a:defRPr sz="3200" b="1" i="0" u="none" strike="noStrike" cap="none">
                <a:solidFill>
                  <a:schemeClr val="lt1"/>
                </a:solidFill>
                <a:latin typeface="Arial"/>
                <a:ea typeface="Arial"/>
                <a:cs typeface="Arial"/>
                <a:sym typeface="Arial"/>
              </a:defRPr>
            </a:lvl8pPr>
            <a:lvl9pPr marR="0" lvl="8" algn="l" rtl="0">
              <a:spcBef>
                <a:spcPts val="0"/>
              </a:spcBef>
              <a:spcAft>
                <a:spcPts val="0"/>
              </a:spcAft>
              <a:buSzPts val="3700"/>
              <a:buNone/>
              <a:defRPr sz="3200" b="1" i="0" u="none" strike="noStrike" cap="none">
                <a:solidFill>
                  <a:schemeClr val="lt1"/>
                </a:solidFill>
                <a:latin typeface="Arial"/>
                <a:ea typeface="Arial"/>
                <a:cs typeface="Arial"/>
                <a:sym typeface="Arial"/>
              </a:defRPr>
            </a:lvl9pPr>
          </a:lstStyle>
          <a:p>
            <a:endParaRPr/>
          </a:p>
        </p:txBody>
      </p:sp>
      <p:sp>
        <p:nvSpPr>
          <p:cNvPr id="63" name="Shape 63"/>
          <p:cNvSpPr txBox="1">
            <a:spLocks noGrp="1"/>
          </p:cNvSpPr>
          <p:nvPr>
            <p:ph type="body" idx="1"/>
          </p:nvPr>
        </p:nvSpPr>
        <p:spPr>
          <a:xfrm>
            <a:off x="685800" y="1371600"/>
            <a:ext cx="5334000" cy="2209800"/>
          </a:xfrm>
          <a:prstGeom prst="rect">
            <a:avLst/>
          </a:prstGeom>
          <a:noFill/>
          <a:ln>
            <a:noFill/>
          </a:ln>
        </p:spPr>
        <p:txBody>
          <a:bodyPr spcFirstLastPara="1" wrap="square" lIns="121900" tIns="121900" rIns="121900" bIns="121900" anchor="t" anchorCtr="0"/>
          <a:lstStyle>
            <a:lvl1pPr marL="457200" marR="0" lvl="0" indent="-393700" algn="l" rtl="0">
              <a:lnSpc>
                <a:spcPct val="120000"/>
              </a:lnSpc>
              <a:spcBef>
                <a:spcPts val="520"/>
              </a:spcBef>
              <a:spcAft>
                <a:spcPts val="0"/>
              </a:spcAft>
              <a:buClr>
                <a:srgbClr val="292929"/>
              </a:buClr>
              <a:buSzPts val="2600"/>
              <a:buFont typeface="Arial"/>
              <a:buChar char="•"/>
              <a:defRPr sz="2600" b="0" i="0" u="none" strike="noStrike" cap="none">
                <a:solidFill>
                  <a:srgbClr val="292929"/>
                </a:solidFill>
                <a:latin typeface="Arial"/>
                <a:ea typeface="Arial"/>
                <a:cs typeface="Arial"/>
                <a:sym typeface="Arial"/>
              </a:defRPr>
            </a:lvl1pPr>
            <a:lvl2pPr marL="914400" marR="0" lvl="1" indent="-355600" algn="l" rtl="0">
              <a:lnSpc>
                <a:spcPct val="120000"/>
              </a:lnSpc>
              <a:spcBef>
                <a:spcPts val="500"/>
              </a:spcBef>
              <a:spcAft>
                <a:spcPts val="0"/>
              </a:spcAft>
              <a:buClr>
                <a:srgbClr val="292929"/>
              </a:buClr>
              <a:buSzPts val="2000"/>
              <a:buFont typeface="Arial"/>
              <a:buChar char="–"/>
              <a:defRPr sz="2000" b="0" i="0" u="none" strike="noStrike" cap="none">
                <a:solidFill>
                  <a:srgbClr val="292929"/>
                </a:solidFill>
                <a:latin typeface="Arial"/>
                <a:ea typeface="Arial"/>
                <a:cs typeface="Arial"/>
                <a:sym typeface="Arial"/>
              </a:defRPr>
            </a:lvl2pPr>
            <a:lvl3pPr marL="1371600" marR="0" lvl="2" indent="-342900" algn="l" rtl="0">
              <a:lnSpc>
                <a:spcPct val="120000"/>
              </a:lnSpc>
              <a:spcBef>
                <a:spcPts val="600"/>
              </a:spcBef>
              <a:spcAft>
                <a:spcPts val="0"/>
              </a:spcAft>
              <a:buClr>
                <a:srgbClr val="292929"/>
              </a:buClr>
              <a:buSzPts val="1800"/>
              <a:buFont typeface="Arial"/>
              <a:buChar char="•"/>
              <a:defRPr sz="1800" b="0" i="0" u="none" strike="noStrike" cap="none">
                <a:solidFill>
                  <a:srgbClr val="292929"/>
                </a:solidFill>
                <a:latin typeface="Arial"/>
                <a:ea typeface="Arial"/>
                <a:cs typeface="Arial"/>
                <a:sym typeface="Arial"/>
              </a:defRPr>
            </a:lvl3pPr>
            <a:lvl4pPr marL="1828800" marR="0" lvl="3"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4pPr>
            <a:lvl5pPr marL="2286000" marR="0" lvl="4"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5pPr>
            <a:lvl6pPr marL="2743200" marR="0" lvl="5"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6pPr>
            <a:lvl7pPr marL="3200400" marR="0" lvl="6"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7pPr>
            <a:lvl8pPr marL="3657600" marR="0" lvl="7"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8pPr>
            <a:lvl9pPr marL="4114800" marR="0" lvl="8"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9pPr>
          </a:lstStyle>
          <a:p>
            <a:endParaRPr/>
          </a:p>
        </p:txBody>
      </p:sp>
      <p:sp>
        <p:nvSpPr>
          <p:cNvPr id="64" name="Shape 64"/>
          <p:cNvSpPr txBox="1">
            <a:spLocks noGrp="1"/>
          </p:cNvSpPr>
          <p:nvPr>
            <p:ph type="body" idx="2"/>
          </p:nvPr>
        </p:nvSpPr>
        <p:spPr>
          <a:xfrm>
            <a:off x="6172200" y="1371600"/>
            <a:ext cx="5334000" cy="2209800"/>
          </a:xfrm>
          <a:prstGeom prst="rect">
            <a:avLst/>
          </a:prstGeom>
          <a:noFill/>
          <a:ln>
            <a:noFill/>
          </a:ln>
        </p:spPr>
        <p:txBody>
          <a:bodyPr spcFirstLastPara="1" wrap="square" lIns="121900" tIns="121900" rIns="121900" bIns="121900" anchor="t" anchorCtr="0"/>
          <a:lstStyle>
            <a:lvl1pPr marL="457200" marR="0" lvl="0" indent="-393700" algn="l" rtl="0">
              <a:lnSpc>
                <a:spcPct val="120000"/>
              </a:lnSpc>
              <a:spcBef>
                <a:spcPts val="520"/>
              </a:spcBef>
              <a:spcAft>
                <a:spcPts val="0"/>
              </a:spcAft>
              <a:buClr>
                <a:srgbClr val="292929"/>
              </a:buClr>
              <a:buSzPts val="2600"/>
              <a:buFont typeface="Arial"/>
              <a:buChar char="•"/>
              <a:defRPr sz="2600" b="0" i="0" u="none" strike="noStrike" cap="none">
                <a:solidFill>
                  <a:srgbClr val="292929"/>
                </a:solidFill>
                <a:latin typeface="Arial"/>
                <a:ea typeface="Arial"/>
                <a:cs typeface="Arial"/>
                <a:sym typeface="Arial"/>
              </a:defRPr>
            </a:lvl1pPr>
            <a:lvl2pPr marL="914400" marR="0" lvl="1" indent="-355600" algn="l" rtl="0">
              <a:lnSpc>
                <a:spcPct val="120000"/>
              </a:lnSpc>
              <a:spcBef>
                <a:spcPts val="500"/>
              </a:spcBef>
              <a:spcAft>
                <a:spcPts val="0"/>
              </a:spcAft>
              <a:buClr>
                <a:srgbClr val="292929"/>
              </a:buClr>
              <a:buSzPts val="2000"/>
              <a:buFont typeface="Arial"/>
              <a:buChar char="–"/>
              <a:defRPr sz="2000" b="0" i="0" u="none" strike="noStrike" cap="none">
                <a:solidFill>
                  <a:srgbClr val="292929"/>
                </a:solidFill>
                <a:latin typeface="Arial"/>
                <a:ea typeface="Arial"/>
                <a:cs typeface="Arial"/>
                <a:sym typeface="Arial"/>
              </a:defRPr>
            </a:lvl2pPr>
            <a:lvl3pPr marL="1371600" marR="0" lvl="2" indent="-342900" algn="l" rtl="0">
              <a:lnSpc>
                <a:spcPct val="120000"/>
              </a:lnSpc>
              <a:spcBef>
                <a:spcPts val="600"/>
              </a:spcBef>
              <a:spcAft>
                <a:spcPts val="0"/>
              </a:spcAft>
              <a:buClr>
                <a:srgbClr val="292929"/>
              </a:buClr>
              <a:buSzPts val="1800"/>
              <a:buFont typeface="Arial"/>
              <a:buChar char="•"/>
              <a:defRPr sz="1800" b="0" i="0" u="none" strike="noStrike" cap="none">
                <a:solidFill>
                  <a:srgbClr val="292929"/>
                </a:solidFill>
                <a:latin typeface="Arial"/>
                <a:ea typeface="Arial"/>
                <a:cs typeface="Arial"/>
                <a:sym typeface="Arial"/>
              </a:defRPr>
            </a:lvl3pPr>
            <a:lvl4pPr marL="1828800" marR="0" lvl="3"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4pPr>
            <a:lvl5pPr marL="2286000" marR="0" lvl="4"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5pPr>
            <a:lvl6pPr marL="2743200" marR="0" lvl="5"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6pPr>
            <a:lvl7pPr marL="3200400" marR="0" lvl="6"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7pPr>
            <a:lvl8pPr marL="3657600" marR="0" lvl="7"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8pPr>
            <a:lvl9pPr marL="4114800" marR="0" lvl="8"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9pPr>
          </a:lstStyle>
          <a:p>
            <a:endParaRPr/>
          </a:p>
        </p:txBody>
      </p:sp>
      <p:sp>
        <p:nvSpPr>
          <p:cNvPr id="65" name="Shape 65"/>
          <p:cNvSpPr txBox="1">
            <a:spLocks noGrp="1"/>
          </p:cNvSpPr>
          <p:nvPr>
            <p:ph type="body" idx="3"/>
          </p:nvPr>
        </p:nvSpPr>
        <p:spPr>
          <a:xfrm>
            <a:off x="685800" y="3733800"/>
            <a:ext cx="5334000" cy="2209800"/>
          </a:xfrm>
          <a:prstGeom prst="rect">
            <a:avLst/>
          </a:prstGeom>
          <a:noFill/>
          <a:ln>
            <a:noFill/>
          </a:ln>
        </p:spPr>
        <p:txBody>
          <a:bodyPr spcFirstLastPara="1" wrap="square" lIns="121900" tIns="121900" rIns="121900" bIns="121900" anchor="t" anchorCtr="0"/>
          <a:lstStyle>
            <a:lvl1pPr marL="457200" marR="0" lvl="0" indent="-393700" algn="l" rtl="0">
              <a:lnSpc>
                <a:spcPct val="120000"/>
              </a:lnSpc>
              <a:spcBef>
                <a:spcPts val="520"/>
              </a:spcBef>
              <a:spcAft>
                <a:spcPts val="0"/>
              </a:spcAft>
              <a:buClr>
                <a:srgbClr val="292929"/>
              </a:buClr>
              <a:buSzPts val="2600"/>
              <a:buFont typeface="Arial"/>
              <a:buChar char="•"/>
              <a:defRPr sz="2600" b="0" i="0" u="none" strike="noStrike" cap="none">
                <a:solidFill>
                  <a:srgbClr val="292929"/>
                </a:solidFill>
                <a:latin typeface="Arial"/>
                <a:ea typeface="Arial"/>
                <a:cs typeface="Arial"/>
                <a:sym typeface="Arial"/>
              </a:defRPr>
            </a:lvl1pPr>
            <a:lvl2pPr marL="914400" marR="0" lvl="1" indent="-355600" algn="l" rtl="0">
              <a:lnSpc>
                <a:spcPct val="120000"/>
              </a:lnSpc>
              <a:spcBef>
                <a:spcPts val="500"/>
              </a:spcBef>
              <a:spcAft>
                <a:spcPts val="0"/>
              </a:spcAft>
              <a:buClr>
                <a:srgbClr val="292929"/>
              </a:buClr>
              <a:buSzPts val="2000"/>
              <a:buFont typeface="Arial"/>
              <a:buChar char="–"/>
              <a:defRPr sz="2000" b="0" i="0" u="none" strike="noStrike" cap="none">
                <a:solidFill>
                  <a:srgbClr val="292929"/>
                </a:solidFill>
                <a:latin typeface="Arial"/>
                <a:ea typeface="Arial"/>
                <a:cs typeface="Arial"/>
                <a:sym typeface="Arial"/>
              </a:defRPr>
            </a:lvl2pPr>
            <a:lvl3pPr marL="1371600" marR="0" lvl="2" indent="-342900" algn="l" rtl="0">
              <a:lnSpc>
                <a:spcPct val="120000"/>
              </a:lnSpc>
              <a:spcBef>
                <a:spcPts val="600"/>
              </a:spcBef>
              <a:spcAft>
                <a:spcPts val="0"/>
              </a:spcAft>
              <a:buClr>
                <a:srgbClr val="292929"/>
              </a:buClr>
              <a:buSzPts val="1800"/>
              <a:buFont typeface="Arial"/>
              <a:buChar char="•"/>
              <a:defRPr sz="1800" b="0" i="0" u="none" strike="noStrike" cap="none">
                <a:solidFill>
                  <a:srgbClr val="292929"/>
                </a:solidFill>
                <a:latin typeface="Arial"/>
                <a:ea typeface="Arial"/>
                <a:cs typeface="Arial"/>
                <a:sym typeface="Arial"/>
              </a:defRPr>
            </a:lvl3pPr>
            <a:lvl4pPr marL="1828800" marR="0" lvl="3"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4pPr>
            <a:lvl5pPr marL="2286000" marR="0" lvl="4"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5pPr>
            <a:lvl6pPr marL="2743200" marR="0" lvl="5"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6pPr>
            <a:lvl7pPr marL="3200400" marR="0" lvl="6"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7pPr>
            <a:lvl8pPr marL="3657600" marR="0" lvl="7"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8pPr>
            <a:lvl9pPr marL="4114800" marR="0" lvl="8"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9pPr>
          </a:lstStyle>
          <a:p>
            <a:endParaRPr/>
          </a:p>
        </p:txBody>
      </p:sp>
      <p:sp>
        <p:nvSpPr>
          <p:cNvPr id="66" name="Shape 66"/>
          <p:cNvSpPr txBox="1">
            <a:spLocks noGrp="1"/>
          </p:cNvSpPr>
          <p:nvPr>
            <p:ph type="body" idx="4"/>
          </p:nvPr>
        </p:nvSpPr>
        <p:spPr>
          <a:xfrm>
            <a:off x="6172200" y="3733800"/>
            <a:ext cx="5334000" cy="2209800"/>
          </a:xfrm>
          <a:prstGeom prst="rect">
            <a:avLst/>
          </a:prstGeom>
          <a:noFill/>
          <a:ln>
            <a:noFill/>
          </a:ln>
        </p:spPr>
        <p:txBody>
          <a:bodyPr spcFirstLastPara="1" wrap="square" lIns="121900" tIns="121900" rIns="121900" bIns="121900" anchor="t" anchorCtr="0"/>
          <a:lstStyle>
            <a:lvl1pPr marL="457200" marR="0" lvl="0" indent="-393700" algn="l" rtl="0">
              <a:lnSpc>
                <a:spcPct val="120000"/>
              </a:lnSpc>
              <a:spcBef>
                <a:spcPts val="520"/>
              </a:spcBef>
              <a:spcAft>
                <a:spcPts val="0"/>
              </a:spcAft>
              <a:buClr>
                <a:srgbClr val="292929"/>
              </a:buClr>
              <a:buSzPts val="2600"/>
              <a:buFont typeface="Arial"/>
              <a:buChar char="•"/>
              <a:defRPr sz="2600" b="0" i="0" u="none" strike="noStrike" cap="none">
                <a:solidFill>
                  <a:srgbClr val="292929"/>
                </a:solidFill>
                <a:latin typeface="Arial"/>
                <a:ea typeface="Arial"/>
                <a:cs typeface="Arial"/>
                <a:sym typeface="Arial"/>
              </a:defRPr>
            </a:lvl1pPr>
            <a:lvl2pPr marL="914400" marR="0" lvl="1" indent="-355600" algn="l" rtl="0">
              <a:lnSpc>
                <a:spcPct val="120000"/>
              </a:lnSpc>
              <a:spcBef>
                <a:spcPts val="500"/>
              </a:spcBef>
              <a:spcAft>
                <a:spcPts val="0"/>
              </a:spcAft>
              <a:buClr>
                <a:srgbClr val="292929"/>
              </a:buClr>
              <a:buSzPts val="2000"/>
              <a:buFont typeface="Arial"/>
              <a:buChar char="–"/>
              <a:defRPr sz="2000" b="0" i="0" u="none" strike="noStrike" cap="none">
                <a:solidFill>
                  <a:srgbClr val="292929"/>
                </a:solidFill>
                <a:latin typeface="Arial"/>
                <a:ea typeface="Arial"/>
                <a:cs typeface="Arial"/>
                <a:sym typeface="Arial"/>
              </a:defRPr>
            </a:lvl2pPr>
            <a:lvl3pPr marL="1371600" marR="0" lvl="2" indent="-342900" algn="l" rtl="0">
              <a:lnSpc>
                <a:spcPct val="120000"/>
              </a:lnSpc>
              <a:spcBef>
                <a:spcPts val="600"/>
              </a:spcBef>
              <a:spcAft>
                <a:spcPts val="0"/>
              </a:spcAft>
              <a:buClr>
                <a:srgbClr val="292929"/>
              </a:buClr>
              <a:buSzPts val="1800"/>
              <a:buFont typeface="Arial"/>
              <a:buChar char="•"/>
              <a:defRPr sz="1800" b="0" i="0" u="none" strike="noStrike" cap="none">
                <a:solidFill>
                  <a:srgbClr val="292929"/>
                </a:solidFill>
                <a:latin typeface="Arial"/>
                <a:ea typeface="Arial"/>
                <a:cs typeface="Arial"/>
                <a:sym typeface="Arial"/>
              </a:defRPr>
            </a:lvl3pPr>
            <a:lvl4pPr marL="1828800" marR="0" lvl="3"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4pPr>
            <a:lvl5pPr marL="2286000" marR="0" lvl="4"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5pPr>
            <a:lvl6pPr marL="2743200" marR="0" lvl="5"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6pPr>
            <a:lvl7pPr marL="3200400" marR="0" lvl="6"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7pPr>
            <a:lvl8pPr marL="3657600" marR="0" lvl="7"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8pPr>
            <a:lvl9pPr marL="4114800" marR="0" lvl="8" indent="-330200" algn="l" rtl="0">
              <a:lnSpc>
                <a:spcPct val="120000"/>
              </a:lnSpc>
              <a:spcBef>
                <a:spcPts val="320"/>
              </a:spcBef>
              <a:spcAft>
                <a:spcPts val="0"/>
              </a:spcAft>
              <a:buClr>
                <a:srgbClr val="292929"/>
              </a:buClr>
              <a:buSzPts val="1600"/>
              <a:buFont typeface="Arial"/>
              <a:buChar char="»"/>
              <a:defRPr sz="1600" b="0" i="0" u="none" strike="noStrike" cap="none">
                <a:solidFill>
                  <a:srgbClr val="292929"/>
                </a:solidFill>
                <a:latin typeface="Arial"/>
                <a:ea typeface="Arial"/>
                <a:cs typeface="Arial"/>
                <a:sym typeface="Arial"/>
              </a:defRPr>
            </a:lvl9pPr>
          </a:lstStyle>
          <a:p>
            <a:endParaRPr/>
          </a:p>
        </p:txBody>
      </p:sp>
    </p:spTree>
    <p:extLst>
      <p:ext uri="{BB962C8B-B14F-4D97-AF65-F5344CB8AC3E}">
        <p14:creationId xmlns:p14="http://schemas.microsoft.com/office/powerpoint/2010/main" val="65972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Only">
    <p:bg>
      <p:bgPr>
        <a:solidFill>
          <a:schemeClr val="tx1">
            <a:lumMod val="95000"/>
          </a:schemeClr>
        </a:solidFill>
        <a:effectLst/>
      </p:bgPr>
    </p:bg>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838200" y="342225"/>
            <a:ext cx="10515600" cy="896604"/>
          </a:xfrm>
          <a:prstGeom prst="rect">
            <a:avLst/>
          </a:prstGeom>
          <a:noFill/>
          <a:ln>
            <a:noFill/>
          </a:ln>
        </p:spPr>
        <p:txBody>
          <a:bodyPr lIns="91425" tIns="91425" rIns="91425" bIns="91425" anchor="ctr" anchorCtr="0">
            <a:normAutofit/>
          </a:bodyPr>
          <a:lstStyle>
            <a:lvl1pPr marL="0" marR="0" lvl="0" indent="0" algn="ctr" rtl="0">
              <a:lnSpc>
                <a:spcPct val="90000"/>
              </a:lnSpc>
              <a:spcBef>
                <a:spcPts val="0"/>
              </a:spcBef>
              <a:spcAft>
                <a:spcPts val="0"/>
              </a:spcAft>
              <a:buClr>
                <a:srgbClr val="222D3F"/>
              </a:buClr>
              <a:buFont typeface="Proxima Nova"/>
              <a:buNone/>
              <a:defRPr sz="3600" b="0" i="0" u="none" strike="noStrike" cap="none">
                <a:solidFill>
                  <a:schemeClr val="bg2"/>
                </a:solidFill>
                <a:latin typeface="ITC Cheltenham Std Book" charset="0"/>
                <a:ea typeface="ITC Cheltenham Std Book" charset="0"/>
                <a:cs typeface="ITC Cheltenham Std Book" charset="0"/>
                <a:sym typeface="Proxima Nova"/>
              </a:defRPr>
            </a:lvl1pPr>
            <a:lvl2pPr lvl="1" indent="0">
              <a:spcBef>
                <a:spcPts val="0"/>
              </a:spcBef>
              <a:buFont typeface="Arial"/>
              <a:buNone/>
              <a:defRPr sz="2400"/>
            </a:lvl2pPr>
            <a:lvl3pPr lvl="2" indent="0">
              <a:spcBef>
                <a:spcPts val="0"/>
              </a:spcBef>
              <a:buFont typeface="Arial"/>
              <a:buNone/>
              <a:defRPr sz="2400"/>
            </a:lvl3pPr>
            <a:lvl4pPr lvl="3" indent="0">
              <a:spcBef>
                <a:spcPts val="0"/>
              </a:spcBef>
              <a:buFont typeface="Arial"/>
              <a:buNone/>
              <a:defRPr sz="2400"/>
            </a:lvl4pPr>
            <a:lvl5pPr lvl="4" indent="0">
              <a:spcBef>
                <a:spcPts val="0"/>
              </a:spcBef>
              <a:buFont typeface="Arial"/>
              <a:buNone/>
              <a:defRPr sz="2400"/>
            </a:lvl5pPr>
            <a:lvl6pPr lvl="5" indent="0">
              <a:spcBef>
                <a:spcPts val="0"/>
              </a:spcBef>
              <a:buFont typeface="Arial"/>
              <a:buNone/>
              <a:defRPr sz="2400"/>
            </a:lvl6pPr>
            <a:lvl7pPr lvl="6" indent="0">
              <a:spcBef>
                <a:spcPts val="0"/>
              </a:spcBef>
              <a:buFont typeface="Arial"/>
              <a:buNone/>
              <a:defRPr sz="2400"/>
            </a:lvl7pPr>
            <a:lvl8pPr lvl="7" indent="0">
              <a:spcBef>
                <a:spcPts val="0"/>
              </a:spcBef>
              <a:buFont typeface="Arial"/>
              <a:buNone/>
              <a:defRPr sz="2400"/>
            </a:lvl8pPr>
            <a:lvl9pPr lvl="8" indent="0">
              <a:spcBef>
                <a:spcPts val="0"/>
              </a:spcBef>
              <a:buFont typeface="Arial"/>
              <a:buNone/>
              <a:defRPr sz="2400"/>
            </a:lvl9pPr>
          </a:lstStyle>
          <a:p>
            <a:r>
              <a:rPr lang="en-US" smtClean="0"/>
              <a:t>Click to edit Master title style</a:t>
            </a:r>
            <a:endParaRPr/>
          </a:p>
        </p:txBody>
      </p:sp>
      <p:sp>
        <p:nvSpPr>
          <p:cNvPr id="6" name="Content Placeholder 2"/>
          <p:cNvSpPr>
            <a:spLocks noGrp="1"/>
          </p:cNvSpPr>
          <p:nvPr>
            <p:ph idx="1"/>
          </p:nvPr>
        </p:nvSpPr>
        <p:spPr>
          <a:xfrm>
            <a:off x="838200" y="1736428"/>
            <a:ext cx="10515600" cy="4472985"/>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8952074"/>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lvl1pPr>
              <a:defRPr b="0" i="0">
                <a:latin typeface="Proxima Nova Regular" charset="0"/>
              </a:defRPr>
            </a:lvl1pPr>
          </a:lstStyle>
          <a:p>
            <a:pPr>
              <a:defRPr/>
            </a:pPr>
            <a:fld id="{532B97B4-8AC9-EF41-A26C-B26106F84A18}" type="datetimeFigureOut">
              <a:rPr lang="en-US" altLang="en-US" smtClean="0"/>
              <a:pPr>
                <a:defRPr/>
              </a:pPr>
              <a:t>3/28/18</a:t>
            </a:fld>
            <a:endParaRPr lang="en-US" alt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a:defRPr/>
            </a:pPr>
            <a:fld id="{74816925-C500-D941-836F-3A00D0C50D26}" type="slidenum">
              <a:rPr lang="en-US" altLang="en-US" smtClean="0"/>
              <a:pPr>
                <a:defRPr/>
              </a:pPr>
              <a:t>‹#›</a:t>
            </a:fld>
            <a:endParaRPr lang="en-US" altLang="en-US"/>
          </a:p>
        </p:txBody>
      </p:sp>
    </p:spTree>
    <p:extLst>
      <p:ext uri="{BB962C8B-B14F-4D97-AF65-F5344CB8AC3E}">
        <p14:creationId xmlns:p14="http://schemas.microsoft.com/office/powerpoint/2010/main" val="126693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4649787"/>
          </a:xfrm>
          <a:prstGeom prst="rect">
            <a:avLst/>
          </a:prstGeom>
        </p:spPr>
        <p:txBody>
          <a:bodyPr anchor="ctr" anchorCtr="0">
            <a:normAutofit/>
          </a:bodyPr>
          <a:lstStyle>
            <a:lvl1pPr algn="ctr">
              <a:defRPr sz="44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35502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4649787"/>
          </a:xfrm>
          <a:prstGeom prst="rect">
            <a:avLst/>
          </a:prstGeom>
        </p:spPr>
        <p:txBody>
          <a:bodyPr anchor="ctr" anchorCtr="0">
            <a:normAutofit/>
          </a:bodyPr>
          <a:lstStyle>
            <a:lvl1pPr algn="ctr">
              <a:defRPr sz="44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7631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2616" y="950907"/>
            <a:ext cx="8093072" cy="2820988"/>
          </a:xfrm>
          <a:prstGeom prst="rect">
            <a:avLst/>
          </a:prstGeom>
        </p:spPr>
        <p:txBody>
          <a:bodyPr anchor="ctr" anchorCtr="0">
            <a:normAutofit/>
          </a:bodyPr>
          <a:lstStyle>
            <a:lvl1pPr algn="l">
              <a:defRPr sz="4400" b="0" i="1" baseline="0">
                <a:solidFill>
                  <a:schemeClr val="tx1"/>
                </a:solidFill>
                <a:latin typeface="ITC Caslon 224 Std Book" charset="0"/>
                <a:ea typeface="ITC Caslon 224 Std Book" charset="0"/>
                <a:cs typeface="ITC Caslon 224 Std Book" charset="0"/>
              </a:defRPr>
            </a:lvl1pPr>
          </a:lstStyle>
          <a:p>
            <a:r>
              <a:rPr lang="en-US" dirty="0" err="1"/>
              <a:t>Woowee</a:t>
            </a:r>
            <a:r>
              <a:rPr lang="en-US" dirty="0"/>
              <a:t> I’m a big old crazy quote about how much people love </a:t>
            </a:r>
            <a:r>
              <a:rPr lang="en-US" dirty="0" err="1"/>
              <a:t>SecurityScorecard</a:t>
            </a:r>
            <a:r>
              <a:rPr lang="en-US" dirty="0"/>
              <a:t>, isn’t that just swell? It sure is.</a:t>
            </a:r>
          </a:p>
        </p:txBody>
      </p:sp>
      <p:cxnSp>
        <p:nvCxnSpPr>
          <p:cNvPr id="4" name="Straight Connector 3"/>
          <p:cNvCxnSpPr/>
          <p:nvPr userDrawn="1"/>
        </p:nvCxnSpPr>
        <p:spPr>
          <a:xfrm>
            <a:off x="2857501" y="942969"/>
            <a:ext cx="42862" cy="5000625"/>
          </a:xfrm>
          <a:prstGeom prst="line">
            <a:avLst/>
          </a:prstGeom>
          <a:ln>
            <a:solidFill>
              <a:srgbClr val="E5BD2D"/>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23624" y="950906"/>
            <a:ext cx="1668763" cy="863601"/>
          </a:xfrm>
          <a:prstGeom prst="rect">
            <a:avLst/>
          </a:prstGeom>
        </p:spPr>
      </p:pic>
      <p:sp>
        <p:nvSpPr>
          <p:cNvPr id="7" name="Text Placeholder 6"/>
          <p:cNvSpPr>
            <a:spLocks noGrp="1"/>
          </p:cNvSpPr>
          <p:nvPr>
            <p:ph type="body" sz="quarter" idx="10" hasCustomPrompt="1"/>
          </p:nvPr>
        </p:nvSpPr>
        <p:spPr>
          <a:xfrm>
            <a:off x="3071811" y="4371965"/>
            <a:ext cx="3414713" cy="485775"/>
          </a:xfrm>
        </p:spPr>
        <p:txBody>
          <a:bodyPr/>
          <a:lstStyle>
            <a:lvl1pPr marL="0" indent="0">
              <a:buNone/>
              <a:defRPr b="1" i="0">
                <a:solidFill>
                  <a:schemeClr val="tx1"/>
                </a:solidFill>
                <a:latin typeface="Proxima Nova" charset="0"/>
                <a:ea typeface="Proxima Nova" charset="0"/>
                <a:cs typeface="Proxima Nova" charset="0"/>
              </a:defRPr>
            </a:lvl1pPr>
          </a:lstStyle>
          <a:p>
            <a:pPr lvl="0"/>
            <a:r>
              <a:rPr lang="en-US" dirty="0" err="1"/>
              <a:t>Quotee</a:t>
            </a:r>
            <a:r>
              <a:rPr lang="en-US" dirty="0"/>
              <a:t> name</a:t>
            </a:r>
          </a:p>
        </p:txBody>
      </p:sp>
      <p:sp>
        <p:nvSpPr>
          <p:cNvPr id="8" name="Text Placeholder 6"/>
          <p:cNvSpPr>
            <a:spLocks noGrp="1"/>
          </p:cNvSpPr>
          <p:nvPr>
            <p:ph type="body" sz="quarter" idx="11" hasCustomPrompt="1"/>
          </p:nvPr>
        </p:nvSpPr>
        <p:spPr>
          <a:xfrm>
            <a:off x="3071811" y="4814875"/>
            <a:ext cx="3414713" cy="357183"/>
          </a:xfrm>
        </p:spPr>
        <p:txBody>
          <a:bodyPr>
            <a:normAutofit/>
          </a:bodyPr>
          <a:lstStyle>
            <a:lvl1pPr marL="0" indent="0">
              <a:buNone/>
              <a:defRPr sz="1800" b="0" i="0" baseline="0">
                <a:solidFill>
                  <a:schemeClr val="tx1"/>
                </a:solidFill>
                <a:latin typeface="Proxima Nova" charset="0"/>
                <a:ea typeface="Proxima Nova" charset="0"/>
                <a:cs typeface="Proxima Nova" charset="0"/>
              </a:defRPr>
            </a:lvl1pPr>
          </a:lstStyle>
          <a:p>
            <a:pPr lvl="0"/>
            <a:r>
              <a:rPr lang="en-US" dirty="0"/>
              <a:t>That person’s wonderful title</a:t>
            </a:r>
          </a:p>
        </p:txBody>
      </p:sp>
    </p:spTree>
    <p:extLst>
      <p:ext uri="{BB962C8B-B14F-4D97-AF65-F5344CB8AC3E}">
        <p14:creationId xmlns:p14="http://schemas.microsoft.com/office/powerpoint/2010/main" val="278008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tform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28638"/>
            <a:ext cx="10515600" cy="5757862"/>
          </a:xfrm>
        </p:spPr>
        <p:txBody>
          <a:bodyPr anchor="ctr" anchorCtr="1"/>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9604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89811" y="3216693"/>
            <a:ext cx="10835440" cy="984885"/>
          </a:xfrm>
          <a:prstGeom prst="rect">
            <a:avLst/>
          </a:prstGeom>
          <a:noFill/>
        </p:spPr>
        <p:txBody>
          <a:bodyPr wrap="square" rtlCol="0">
            <a:spAutoFit/>
          </a:bodyPr>
          <a:lstStyle/>
          <a:p>
            <a:pPr algn="ctr">
              <a:lnSpc>
                <a:spcPts val="6400"/>
              </a:lnSpc>
            </a:pPr>
            <a:r>
              <a:rPr lang="en-US" sz="7200" b="0" i="0" dirty="0">
                <a:latin typeface="ITC Caslon 224 Std Book" charset="0"/>
                <a:ea typeface="ITC Caslon 224 Std Book" charset="0"/>
                <a:cs typeface="ITC Caslon 224 Std Book" charset="0"/>
              </a:rPr>
              <a:t>Thank</a:t>
            </a:r>
            <a:r>
              <a:rPr lang="en-US" sz="7200" b="0" i="0" baseline="0" dirty="0">
                <a:latin typeface="ITC Caslon 224 Std Book" charset="0"/>
                <a:ea typeface="ITC Caslon 224 Std Book" charset="0"/>
                <a:cs typeface="ITC Caslon 224 Std Book" charset="0"/>
              </a:rPr>
              <a:t> </a:t>
            </a:r>
            <a:r>
              <a:rPr lang="en-US" sz="7200" b="0" i="0" dirty="0">
                <a:latin typeface="ITC Caslon 224 Std Book" charset="0"/>
                <a:ea typeface="ITC Caslon 224 Std Book" charset="0"/>
                <a:cs typeface="ITC Caslon 224 Std Book" charset="0"/>
              </a:rPr>
              <a:t>You</a:t>
            </a:r>
          </a:p>
        </p:txBody>
      </p:sp>
      <p:sp>
        <p:nvSpPr>
          <p:cNvPr id="8" name="Text Placeholder 7"/>
          <p:cNvSpPr>
            <a:spLocks noGrp="1"/>
          </p:cNvSpPr>
          <p:nvPr>
            <p:ph type="body" sz="quarter" idx="10" hasCustomPrompt="1"/>
          </p:nvPr>
        </p:nvSpPr>
        <p:spPr>
          <a:xfrm>
            <a:off x="689811" y="5111924"/>
            <a:ext cx="3671887" cy="800100"/>
          </a:xfrm>
        </p:spPr>
        <p:txBody>
          <a:bodyPr>
            <a:normAutofit/>
          </a:bodyPr>
          <a:lstStyle>
            <a:lvl1pPr marL="0" indent="0">
              <a:buNone/>
              <a:defRPr sz="1800" b="1" i="0">
                <a:solidFill>
                  <a:schemeClr val="tx1"/>
                </a:solidFill>
                <a:latin typeface="Proxima Nova" charset="0"/>
                <a:ea typeface="Proxima Nova" charset="0"/>
                <a:cs typeface="Proxima Nova" charset="0"/>
              </a:defRPr>
            </a:lvl1pPr>
          </a:lstStyle>
          <a:p>
            <a:pPr lvl="0"/>
            <a:r>
              <a:rPr lang="en-US" dirty="0"/>
              <a:t>Person Name</a:t>
            </a:r>
            <a:br>
              <a:rPr lang="en-US" dirty="0"/>
            </a:br>
            <a:r>
              <a:rPr lang="en-US" dirty="0"/>
              <a:t>Person Title</a:t>
            </a:r>
          </a:p>
        </p:txBody>
      </p:sp>
      <p:sp>
        <p:nvSpPr>
          <p:cNvPr id="9" name="Text Placeholder 7"/>
          <p:cNvSpPr>
            <a:spLocks noGrp="1"/>
          </p:cNvSpPr>
          <p:nvPr>
            <p:ph type="body" sz="quarter" idx="11" hasCustomPrompt="1"/>
          </p:nvPr>
        </p:nvSpPr>
        <p:spPr>
          <a:xfrm>
            <a:off x="4017169" y="5111924"/>
            <a:ext cx="4157662" cy="800100"/>
          </a:xfrm>
        </p:spPr>
        <p:txBody>
          <a:bodyPr>
            <a:normAutofit/>
          </a:bodyPr>
          <a:lstStyle>
            <a:lvl1pPr marL="0" indent="0" algn="ctr">
              <a:buNone/>
              <a:defRPr sz="1800">
                <a:solidFill>
                  <a:schemeClr val="tx1"/>
                </a:solidFill>
              </a:defRPr>
            </a:lvl1pPr>
          </a:lstStyle>
          <a:p>
            <a:pPr lvl="0"/>
            <a:r>
              <a:rPr lang="en-US" dirty="0"/>
              <a:t>Phone Number</a:t>
            </a:r>
            <a:br>
              <a:rPr lang="en-US" dirty="0"/>
            </a:br>
            <a:r>
              <a:rPr lang="en-US" dirty="0" err="1"/>
              <a:t>addy@securityscorecard.com</a:t>
            </a:r>
            <a:endParaRPr lang="en-US" dirty="0"/>
          </a:p>
        </p:txBody>
      </p:sp>
      <p:sp>
        <p:nvSpPr>
          <p:cNvPr id="10" name="Text Placeholder 7"/>
          <p:cNvSpPr>
            <a:spLocks noGrp="1"/>
          </p:cNvSpPr>
          <p:nvPr>
            <p:ph type="body" sz="quarter" idx="12" hasCustomPrompt="1"/>
          </p:nvPr>
        </p:nvSpPr>
        <p:spPr>
          <a:xfrm>
            <a:off x="7367589" y="5111924"/>
            <a:ext cx="4157662" cy="800100"/>
          </a:xfrm>
        </p:spPr>
        <p:txBody>
          <a:bodyPr>
            <a:normAutofit/>
          </a:bodyPr>
          <a:lstStyle>
            <a:lvl1pPr marL="0" indent="0" algn="r">
              <a:buNone/>
              <a:defRPr sz="1800">
                <a:solidFill>
                  <a:schemeClr val="tx1"/>
                </a:solidFill>
              </a:defRPr>
            </a:lvl1pPr>
          </a:lstStyle>
          <a:p>
            <a:pPr lvl="0"/>
            <a:r>
              <a:rPr lang="en-US" dirty="0"/>
              <a:t>214 W 29th Street, 5th Floor</a:t>
            </a:r>
            <a:br>
              <a:rPr lang="en-US" dirty="0"/>
            </a:br>
            <a:r>
              <a:rPr lang="en-US" dirty="0"/>
              <a:t>New York City, NY 10001</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634" y="672684"/>
            <a:ext cx="3164732" cy="1560764"/>
          </a:xfrm>
          <a:prstGeom prst="rect">
            <a:avLst/>
          </a:prstGeom>
        </p:spPr>
      </p:pic>
      <p:cxnSp>
        <p:nvCxnSpPr>
          <p:cNvPr id="12" name="Straight Connector 11"/>
          <p:cNvCxnSpPr/>
          <p:nvPr userDrawn="1"/>
        </p:nvCxnSpPr>
        <p:spPr>
          <a:xfrm>
            <a:off x="3877679" y="4347411"/>
            <a:ext cx="4459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877679" y="2775285"/>
            <a:ext cx="4459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21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ar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85787"/>
            <a:ext cx="10515600" cy="5686425"/>
          </a:xfrm>
        </p:spPr>
        <p:txBody>
          <a:bodyPr anchor="ctr" anchorCtr="1"/>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98023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42938"/>
            <a:ext cx="10515600" cy="5443536"/>
          </a:xfrm>
          <a:prstGeom prst="rect">
            <a:avLst/>
          </a:prstGeom>
        </p:spPr>
        <p:txBody>
          <a:bodyPr anchor="ctr" anchorCtr="1"/>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940849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FFC48C4-1412-6E44-85CD-A7C80F454978}" type="datetimeFigureOut">
              <a:rPr lang="en-US" smtClean="0"/>
              <a:t>3/28/18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2E598E-EC66-824F-A213-91B3DFED58F2}" type="slidenum">
              <a:rPr lang="en-US" smtClean="0"/>
              <a:t>‹#›</a:t>
            </a:fld>
            <a:endParaRPr lang="en-US"/>
          </a:p>
        </p:txBody>
      </p:sp>
    </p:spTree>
    <p:extLst>
      <p:ext uri="{BB962C8B-B14F-4D97-AF65-F5344CB8AC3E}">
        <p14:creationId xmlns:p14="http://schemas.microsoft.com/office/powerpoint/2010/main" val="3446312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26272A"/>
        </a:solidFill>
        <a:effectLst/>
      </p:bgPr>
    </p:bg>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838200" y="150839"/>
            <a:ext cx="10515600" cy="896604"/>
          </a:xfrm>
          <a:prstGeom prst="rect">
            <a:avLst/>
          </a:prstGeom>
          <a:noFill/>
          <a:ln>
            <a:noFill/>
          </a:ln>
        </p:spPr>
        <p:txBody>
          <a:bodyPr lIns="91425" tIns="91425" rIns="91425" bIns="91425" anchor="ctr" anchorCtr="0"/>
          <a:lstStyle>
            <a:lvl1pPr marL="0" marR="0" lvl="0" indent="0" algn="ctr" rtl="0">
              <a:lnSpc>
                <a:spcPct val="90000"/>
              </a:lnSpc>
              <a:spcBef>
                <a:spcPts val="0"/>
              </a:spcBef>
              <a:spcAft>
                <a:spcPts val="0"/>
              </a:spcAft>
              <a:buClr>
                <a:srgbClr val="222D3F"/>
              </a:buClr>
              <a:buFont typeface="Proxima Nova"/>
              <a:buNone/>
              <a:defRPr sz="2933" b="1" i="0" u="none" strike="noStrike" cap="none">
                <a:solidFill>
                  <a:srgbClr val="579AA0"/>
                </a:solidFill>
                <a:latin typeface="Proxima Nova"/>
                <a:ea typeface="Proxima Nova"/>
                <a:cs typeface="Proxima Nova"/>
                <a:sym typeface="Proxima Nova"/>
              </a:defRPr>
            </a:lvl1pPr>
            <a:lvl2pPr lvl="1" indent="0">
              <a:spcBef>
                <a:spcPts val="0"/>
              </a:spcBef>
              <a:buFont typeface="Arial"/>
              <a:buNone/>
              <a:defRPr sz="2400"/>
            </a:lvl2pPr>
            <a:lvl3pPr lvl="2" indent="0">
              <a:spcBef>
                <a:spcPts val="0"/>
              </a:spcBef>
              <a:buFont typeface="Arial"/>
              <a:buNone/>
              <a:defRPr sz="2400"/>
            </a:lvl3pPr>
            <a:lvl4pPr lvl="3" indent="0">
              <a:spcBef>
                <a:spcPts val="0"/>
              </a:spcBef>
              <a:buFont typeface="Arial"/>
              <a:buNone/>
              <a:defRPr sz="2400"/>
            </a:lvl4pPr>
            <a:lvl5pPr lvl="4" indent="0">
              <a:spcBef>
                <a:spcPts val="0"/>
              </a:spcBef>
              <a:buFont typeface="Arial"/>
              <a:buNone/>
              <a:defRPr sz="2400"/>
            </a:lvl5pPr>
            <a:lvl6pPr lvl="5" indent="0">
              <a:spcBef>
                <a:spcPts val="0"/>
              </a:spcBef>
              <a:buFont typeface="Arial"/>
              <a:buNone/>
              <a:defRPr sz="2400"/>
            </a:lvl6pPr>
            <a:lvl7pPr lvl="6" indent="0">
              <a:spcBef>
                <a:spcPts val="0"/>
              </a:spcBef>
              <a:buFont typeface="Arial"/>
              <a:buNone/>
              <a:defRPr sz="2400"/>
            </a:lvl7pPr>
            <a:lvl8pPr lvl="7" indent="0">
              <a:spcBef>
                <a:spcPts val="0"/>
              </a:spcBef>
              <a:buFont typeface="Arial"/>
              <a:buNone/>
              <a:defRPr sz="2400"/>
            </a:lvl8pPr>
            <a:lvl9pPr lvl="8" indent="0">
              <a:spcBef>
                <a:spcPts val="0"/>
              </a:spcBef>
              <a:buFont typeface="Arial"/>
              <a:buNone/>
              <a:defRPr sz="2400"/>
            </a:lvl9pPr>
          </a:lstStyle>
          <a:p>
            <a:endParaRPr/>
          </a:p>
        </p:txBody>
      </p:sp>
    </p:spTree>
    <p:extLst>
      <p:ext uri="{BB962C8B-B14F-4D97-AF65-F5344CB8AC3E}">
        <p14:creationId xmlns:p14="http://schemas.microsoft.com/office/powerpoint/2010/main" val="2824218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714625"/>
            <a:ext cx="10515600" cy="3462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838200" y="708025"/>
            <a:ext cx="10515600" cy="1325563"/>
          </a:xfrm>
          <a:prstGeom prst="rect">
            <a:avLst/>
          </a:prstGeom>
        </p:spPr>
        <p:txBody>
          <a:bodyPr vert="horz" lIns="91440" tIns="45720" rIns="91440" bIns="45720" rtlCol="0" anchor="ctr" anchorCtr="1">
            <a:normAutofit/>
          </a:bodyPr>
          <a:lstStyle/>
          <a:p>
            <a:r>
              <a:rPr lang="en-US" dirty="0"/>
              <a:t>Click to edit Master title style</a:t>
            </a:r>
          </a:p>
        </p:txBody>
      </p:sp>
    </p:spTree>
    <p:extLst>
      <p:ext uri="{BB962C8B-B14F-4D97-AF65-F5344CB8AC3E}">
        <p14:creationId xmlns:p14="http://schemas.microsoft.com/office/powerpoint/2010/main" val="958199610"/>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8" r:id="rId9"/>
    <p:sldLayoutId id="2147483839" r:id="rId10"/>
    <p:sldLayoutId id="2147483840" r:id="rId11"/>
    <p:sldLayoutId id="2147483841" r:id="rId12"/>
    <p:sldLayoutId id="2147483849" r:id="rId13"/>
    <p:sldLayoutId id="2147483850" r:id="rId14"/>
    <p:sldLayoutId id="2147483851" r:id="rId15"/>
    <p:sldLayoutId id="2147483852" r:id="rId16"/>
  </p:sldLayoutIdLst>
  <p:txStyles>
    <p:title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272A"/>
          </a:solidFill>
          <a:latin typeface="Proxima Nova" charset="0"/>
          <a:ea typeface="Proxima Nova" charset="0"/>
          <a:cs typeface="Proxima Nov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272A"/>
          </a:solidFill>
          <a:latin typeface="Proxima Nova" charset="0"/>
          <a:ea typeface="Proxima Nova" charset="0"/>
          <a:cs typeface="Proxima Nov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272A"/>
          </a:solidFill>
          <a:latin typeface="Proxima Nova" charset="0"/>
          <a:ea typeface="Proxima Nova" charset="0"/>
          <a:cs typeface="Proxima Nov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272A"/>
          </a:solidFill>
          <a:latin typeface="Proxima Nova" charset="0"/>
          <a:ea typeface="Proxima Nova" charset="0"/>
          <a:cs typeface="Proxima Nov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272A"/>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eg"/><Relationship Id="rId3" Type="http://schemas.microsoft.com/office/2007/relationships/hdphoto" Target="../media/hdphoto3.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7288" y="2093358"/>
            <a:ext cx="8286750" cy="2445177"/>
          </a:xfrm>
        </p:spPr>
        <p:txBody>
          <a:bodyPr/>
          <a:lstStyle/>
          <a:p>
            <a:r>
              <a:rPr lang="en-US" dirty="0"/>
              <a:t>5</a:t>
            </a:r>
            <a:r>
              <a:rPr lang="en-US" dirty="0" smtClean="0"/>
              <a:t> Efficient Ways to Reduce Cybersecurity Risk Today</a:t>
            </a:r>
            <a:endParaRPr lang="en-US" dirty="0"/>
          </a:p>
        </p:txBody>
      </p:sp>
      <p:sp>
        <p:nvSpPr>
          <p:cNvPr id="3" name="Text Placeholder 2"/>
          <p:cNvSpPr>
            <a:spLocks noGrp="1"/>
          </p:cNvSpPr>
          <p:nvPr>
            <p:ph type="body" sz="quarter" idx="10"/>
          </p:nvPr>
        </p:nvSpPr>
        <p:spPr>
          <a:xfrm>
            <a:off x="1157288" y="5000624"/>
            <a:ext cx="6678174" cy="657226"/>
          </a:xfrm>
        </p:spPr>
        <p:txBody>
          <a:bodyPr>
            <a:noAutofit/>
          </a:bodyPr>
          <a:lstStyle/>
          <a:p>
            <a:r>
              <a:rPr lang="en-US" dirty="0" smtClean="0"/>
              <a:t>Dolly J. </a:t>
            </a:r>
            <a:r>
              <a:rPr lang="en-US" dirty="0" err="1" smtClean="0"/>
              <a:t>Krishnaswamy</a:t>
            </a:r>
            <a:endParaRPr lang="en-US" dirty="0"/>
          </a:p>
          <a:p>
            <a:r>
              <a:rPr lang="en-US" dirty="0" smtClean="0"/>
              <a:t>Lead Compliance Analyst, </a:t>
            </a:r>
            <a:r>
              <a:rPr lang="en-US" dirty="0" err="1" smtClean="0"/>
              <a:t>SecurityScorecard</a:t>
            </a:r>
            <a:endParaRPr lang="en-US" dirty="0"/>
          </a:p>
        </p:txBody>
      </p:sp>
    </p:spTree>
    <p:extLst>
      <p:ext uri="{BB962C8B-B14F-4D97-AF65-F5344CB8AC3E}">
        <p14:creationId xmlns:p14="http://schemas.microsoft.com/office/powerpoint/2010/main" val="1855220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1</a:t>
            </a:r>
            <a:endParaRPr lang="en-US" dirty="0"/>
          </a:p>
        </p:txBody>
      </p:sp>
      <p:sp>
        <p:nvSpPr>
          <p:cNvPr id="5" name="Title 1"/>
          <p:cNvSpPr txBox="1">
            <a:spLocks/>
          </p:cNvSpPr>
          <p:nvPr/>
        </p:nvSpPr>
        <p:spPr>
          <a:xfrm>
            <a:off x="705464" y="2227109"/>
            <a:ext cx="9087465" cy="132556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r>
              <a:rPr lang="en-US" dirty="0" smtClean="0">
                <a:solidFill>
                  <a:schemeClr val="tx1"/>
                </a:solidFill>
              </a:rPr>
              <a:t>Solve Your Patching Problem</a:t>
            </a:r>
            <a:r>
              <a:rPr lang="mr-IN" dirty="0" smtClean="0">
                <a:solidFill>
                  <a:schemeClr val="tx1"/>
                </a:solidFill>
              </a:rPr>
              <a:t>…</a:t>
            </a:r>
            <a:r>
              <a:rPr lang="en-US" dirty="0" smtClean="0">
                <a:solidFill>
                  <a:schemeClr val="tx1"/>
                </a:solidFill>
              </a:rPr>
              <a:t> Even if You Don’t Think You Have One. </a:t>
            </a:r>
            <a:endParaRPr lang="en-US" dirty="0">
              <a:solidFill>
                <a:schemeClr val="tx1"/>
              </a:solidFill>
            </a:endParaRPr>
          </a:p>
        </p:txBody>
      </p:sp>
    </p:spTree>
    <p:extLst>
      <p:ext uri="{BB962C8B-B14F-4D97-AF65-F5344CB8AC3E}">
        <p14:creationId xmlns:p14="http://schemas.microsoft.com/office/powerpoint/2010/main" val="21732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032585"/>
            <a:ext cx="10515600" cy="896604"/>
          </a:xfrm>
        </p:spPr>
        <p:txBody>
          <a:bodyPr>
            <a:normAutofit fontScale="90000"/>
          </a:bodyPr>
          <a:lstStyle/>
          <a:p>
            <a:r>
              <a:rPr lang="en-US" sz="4000" dirty="0">
                <a:latin typeface="ITC Caslon 224 Std Book" charset="0"/>
                <a:ea typeface="ITC Caslon 224 Std Book" charset="0"/>
                <a:cs typeface="ITC Caslon 224 Std Book" charset="0"/>
              </a:rPr>
              <a:t>80 percent of attacks use vulnerabilities for which patches already exist </a:t>
            </a:r>
            <a:r>
              <a:rPr lang="mr-IN" sz="4000" dirty="0">
                <a:latin typeface="ITC Caslon 224 Std Book" charset="0"/>
                <a:ea typeface="ITC Caslon 224 Std Book" charset="0"/>
                <a:cs typeface="ITC Caslon 224 Std Book" charset="0"/>
              </a:rPr>
              <a:t>…</a:t>
            </a:r>
            <a:r>
              <a:rPr lang="en-US" sz="4000" dirty="0">
                <a:latin typeface="ITC Caslon 224 Std Book" charset="0"/>
                <a:ea typeface="ITC Caslon 224 Std Book" charset="0"/>
                <a:cs typeface="ITC Caslon 224 Std Book" charset="0"/>
              </a:rPr>
              <a:t> </a:t>
            </a:r>
            <a:br>
              <a:rPr lang="en-US" sz="4000" dirty="0">
                <a:latin typeface="ITC Caslon 224 Std Book" charset="0"/>
                <a:ea typeface="ITC Caslon 224 Std Book" charset="0"/>
                <a:cs typeface="ITC Caslon 224 Std Book" charset="0"/>
              </a:rPr>
            </a:br>
            <a:r>
              <a:rPr lang="en-US" sz="4000" dirty="0">
                <a:latin typeface="ITC Caslon 224 Std Book" charset="0"/>
                <a:ea typeface="ITC Caslon 224 Std Book" charset="0"/>
                <a:cs typeface="ITC Caslon 224 Std Book" charset="0"/>
              </a:rPr>
              <a:t/>
            </a:r>
            <a:br>
              <a:rPr lang="en-US" sz="4000" dirty="0">
                <a:latin typeface="ITC Caslon 224 Std Book" charset="0"/>
                <a:ea typeface="ITC Caslon 224 Std Book" charset="0"/>
                <a:cs typeface="ITC Caslon 224 Std Book" charset="0"/>
              </a:rPr>
            </a:br>
            <a:r>
              <a:rPr lang="mr-IN" sz="4000" dirty="0">
                <a:solidFill>
                  <a:schemeClr val="tx1"/>
                </a:solidFill>
                <a:latin typeface="ITC Caslon 224 Std Book" charset="0"/>
                <a:ea typeface="ITC Caslon 224 Std Book" charset="0"/>
                <a:cs typeface="ITC Caslon 224 Std Book" charset="0"/>
              </a:rPr>
              <a:t>…</a:t>
            </a:r>
            <a:r>
              <a:rPr lang="en-US" sz="4000" dirty="0">
                <a:solidFill>
                  <a:schemeClr val="tx1"/>
                </a:solidFill>
                <a:latin typeface="ITC Caslon 224 Std Book" charset="0"/>
                <a:ea typeface="ITC Caslon 224 Std Book" charset="0"/>
                <a:cs typeface="ITC Caslon 224 Std Book" charset="0"/>
              </a:rPr>
              <a:t> but poor patching practices are rampant. </a:t>
            </a:r>
          </a:p>
        </p:txBody>
      </p:sp>
    </p:spTree>
    <p:extLst>
      <p:ext uri="{BB962C8B-B14F-4D97-AF65-F5344CB8AC3E}">
        <p14:creationId xmlns:p14="http://schemas.microsoft.com/office/powerpoint/2010/main" val="192399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838200" y="3198839"/>
            <a:ext cx="10515600" cy="896604"/>
          </a:xfrm>
          <a:prstGeom prst="rect">
            <a:avLst/>
          </a:prstGeom>
        </p:spPr>
        <p:txBody>
          <a:bodyPr spcFirstLastPara="1" wrap="square" lIns="91425" tIns="91425" rIns="91425" bIns="91425" anchor="ctr" anchorCtr="1">
            <a:noAutofit/>
          </a:bodyPr>
          <a:lstStyle/>
          <a:p>
            <a:pPr marL="0" lvl="0" indent="0">
              <a:spcBef>
                <a:spcPts val="0"/>
              </a:spcBef>
              <a:spcAft>
                <a:spcPts val="0"/>
              </a:spcAft>
              <a:buNone/>
            </a:pPr>
            <a:r>
              <a:rPr lang="en-US" sz="4000" dirty="0">
                <a:latin typeface="ITC Caslon 224 Std Book" charset="0"/>
                <a:ea typeface="ITC Caslon 224 Std Book" charset="0"/>
                <a:cs typeface="ITC Caslon 224 Std Book" charset="0"/>
              </a:rPr>
              <a:t>In a survey of 500 large publicly-traded U.S. companies, it’s clear that even top performers struggle with patching cadence.</a:t>
            </a:r>
            <a:r>
              <a:rPr lang="en-US" sz="4000" dirty="0">
                <a:solidFill>
                  <a:schemeClr val="tx1"/>
                </a:solidFill>
                <a:latin typeface="ITC Caslon 224 Std Book" charset="0"/>
                <a:ea typeface="ITC Caslon 224 Std Book" charset="0"/>
                <a:cs typeface="ITC Caslon 224 Std Book" charset="0"/>
              </a:rPr>
              <a:t/>
            </a:r>
            <a:br>
              <a:rPr lang="en-US" sz="4000" dirty="0">
                <a:solidFill>
                  <a:schemeClr val="tx1"/>
                </a:solidFill>
                <a:latin typeface="ITC Caslon 224 Std Book" charset="0"/>
                <a:ea typeface="ITC Caslon 224 Std Book" charset="0"/>
                <a:cs typeface="ITC Caslon 224 Std Book" charset="0"/>
              </a:rPr>
            </a:br>
            <a:r>
              <a:rPr lang="en-US" sz="4000" dirty="0">
                <a:solidFill>
                  <a:schemeClr val="tx1"/>
                </a:solidFill>
                <a:latin typeface="ITC Caslon 224 Std Book" charset="0"/>
                <a:ea typeface="ITC Caslon 224 Std Book" charset="0"/>
                <a:cs typeface="ITC Caslon 224 Std Book" charset="0"/>
              </a:rPr>
              <a:t/>
            </a:r>
            <a:br>
              <a:rPr lang="en-US" sz="4000" dirty="0">
                <a:solidFill>
                  <a:schemeClr val="tx1"/>
                </a:solidFill>
                <a:latin typeface="ITC Caslon 224 Std Book" charset="0"/>
                <a:ea typeface="ITC Caslon 224 Std Book" charset="0"/>
                <a:cs typeface="ITC Caslon 224 Std Book" charset="0"/>
              </a:rPr>
            </a:br>
            <a:r>
              <a:rPr lang="en-US" sz="4000" dirty="0">
                <a:solidFill>
                  <a:schemeClr val="tx1"/>
                </a:solidFill>
                <a:latin typeface="ITC Caslon 224 Std Book" charset="0"/>
                <a:ea typeface="ITC Caslon 224 Std Book" charset="0"/>
                <a:cs typeface="ITC Caslon 224 Std Book" charset="0"/>
              </a:rPr>
              <a:t>In fact, this group had over 100,000,000 issues in just 6 months.  </a:t>
            </a:r>
            <a:endParaRPr sz="4000" dirty="0">
              <a:solidFill>
                <a:schemeClr val="tx1"/>
              </a:solidFill>
              <a:latin typeface="ITC Caslon 224 Std Book" charset="0"/>
              <a:ea typeface="ITC Caslon 224 Std Book" charset="0"/>
              <a:cs typeface="ITC Caslon 224 Std Book" charset="0"/>
            </a:endParaRPr>
          </a:p>
        </p:txBody>
      </p:sp>
    </p:spTree>
    <p:extLst>
      <p:ext uri="{BB962C8B-B14F-4D97-AF65-F5344CB8AC3E}">
        <p14:creationId xmlns:p14="http://schemas.microsoft.com/office/powerpoint/2010/main" val="136166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2</a:t>
            </a:r>
            <a:endParaRPr lang="en-US" dirty="0"/>
          </a:p>
        </p:txBody>
      </p:sp>
      <p:sp>
        <p:nvSpPr>
          <p:cNvPr id="4" name="Title 1"/>
          <p:cNvSpPr txBox="1">
            <a:spLocks/>
          </p:cNvSpPr>
          <p:nvPr/>
        </p:nvSpPr>
        <p:spPr>
          <a:xfrm>
            <a:off x="705465" y="2227109"/>
            <a:ext cx="7966588" cy="132556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r>
              <a:rPr lang="en-US" dirty="0" smtClean="0">
                <a:solidFill>
                  <a:schemeClr val="tx1"/>
                </a:solidFill>
              </a:rPr>
              <a:t>Understand what makes up your entire risk surface. </a:t>
            </a:r>
            <a:endParaRPr lang="en-US" dirty="0">
              <a:solidFill>
                <a:schemeClr val="tx1"/>
              </a:solidFill>
            </a:endParaRPr>
          </a:p>
        </p:txBody>
      </p:sp>
    </p:spTree>
    <p:extLst>
      <p:ext uri="{BB962C8B-B14F-4D97-AF65-F5344CB8AC3E}">
        <p14:creationId xmlns:p14="http://schemas.microsoft.com/office/powerpoint/2010/main" val="928128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85800" y="844826"/>
            <a:ext cx="10820400" cy="48736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00" b="0" i="0" u="none" strike="noStrike" cap="none" dirty="0" smtClean="0">
                <a:solidFill>
                  <a:srgbClr val="579AA0"/>
                </a:solidFill>
                <a:latin typeface="ITC Caslon 224 Std Book" charset="0"/>
                <a:ea typeface="ITC Caslon 224 Std Book" charset="0"/>
                <a:cs typeface="ITC Caslon 224 Std Book" charset="0"/>
                <a:sym typeface="Arial"/>
              </a:rPr>
              <a:t>Critical Data Point: </a:t>
            </a:r>
            <a:r>
              <a:rPr lang="en-US" sz="3200" b="0" i="0" u="none" strike="noStrike" cap="none" dirty="0" err="1" smtClean="0">
                <a:solidFill>
                  <a:srgbClr val="579AA0"/>
                </a:solidFill>
                <a:latin typeface="ITC Caslon 224 Std Book" charset="0"/>
                <a:ea typeface="ITC Caslon 224 Std Book" charset="0"/>
                <a:cs typeface="ITC Caslon 224 Std Book" charset="0"/>
                <a:sym typeface="Arial"/>
              </a:rPr>
              <a:t>IoT</a:t>
            </a:r>
            <a:r>
              <a:rPr lang="en-US" sz="3200" b="0" i="0" u="none" strike="noStrike" cap="none" dirty="0" smtClean="0">
                <a:solidFill>
                  <a:srgbClr val="579AA0"/>
                </a:solidFill>
                <a:latin typeface="ITC Caslon 224 Std Book" charset="0"/>
                <a:ea typeface="ITC Caslon 224 Std Book" charset="0"/>
                <a:cs typeface="ITC Caslon 224 Std Book" charset="0"/>
                <a:sym typeface="Arial"/>
              </a:rPr>
              <a:t> </a:t>
            </a:r>
            <a:r>
              <a:rPr lang="en-US" sz="3200" b="0" i="0" u="none" strike="noStrike" cap="none" dirty="0">
                <a:solidFill>
                  <a:srgbClr val="579AA0"/>
                </a:solidFill>
                <a:latin typeface="ITC Caslon 224 Std Book" charset="0"/>
                <a:ea typeface="ITC Caslon 224 Std Book" charset="0"/>
                <a:cs typeface="ITC Caslon 224 Std Book" charset="0"/>
                <a:sym typeface="Arial"/>
              </a:rPr>
              <a:t>Landscape Posing Increased Risks</a:t>
            </a:r>
            <a:endParaRPr sz="3200" b="0" i="0" u="none" strike="noStrike" cap="none" dirty="0">
              <a:solidFill>
                <a:srgbClr val="579AA0"/>
              </a:solidFill>
              <a:latin typeface="ITC Caslon 224 Std Book" charset="0"/>
              <a:ea typeface="ITC Caslon 224 Std Book" charset="0"/>
              <a:cs typeface="ITC Caslon 224 Std Book" charset="0"/>
              <a:sym typeface="Arial"/>
            </a:endParaRPr>
          </a:p>
        </p:txBody>
      </p:sp>
      <p:sp>
        <p:nvSpPr>
          <p:cNvPr id="126" name="Shape 126"/>
          <p:cNvSpPr txBox="1">
            <a:spLocks noGrp="1"/>
          </p:cNvSpPr>
          <p:nvPr>
            <p:ph type="body" idx="1"/>
          </p:nvPr>
        </p:nvSpPr>
        <p:spPr>
          <a:xfrm>
            <a:off x="685800" y="2451100"/>
            <a:ext cx="5334000" cy="2209800"/>
          </a:xfrm>
          <a:prstGeom prst="rect">
            <a:avLst/>
          </a:prstGeom>
          <a:noFill/>
          <a:ln>
            <a:noFill/>
          </a:ln>
        </p:spPr>
        <p:txBody>
          <a:bodyPr spcFirstLastPara="1" wrap="square" lIns="0" tIns="0" rIns="0" bIns="0" anchor="t" anchorCtr="0">
            <a:noAutofit/>
          </a:bodyPr>
          <a:lstStyle/>
          <a:p>
            <a:pPr marL="342900" marR="0" lvl="0" indent="-342900" algn="l" rtl="0">
              <a:lnSpc>
                <a:spcPct val="120000"/>
              </a:lnSpc>
              <a:spcBef>
                <a:spcPts val="0"/>
              </a:spcBef>
              <a:spcAft>
                <a:spcPts val="0"/>
              </a:spcAft>
              <a:buClr>
                <a:srgbClr val="292929"/>
              </a:buClr>
              <a:buSzPts val="2000"/>
              <a:buFont typeface="Arial"/>
              <a:buChar char="•"/>
            </a:pPr>
            <a:r>
              <a:rPr lang="en-US" sz="2000" dirty="0" err="1" smtClean="0">
                <a:latin typeface="Proxima Nova" charset="0"/>
                <a:ea typeface="Proxima Nova" charset="0"/>
                <a:cs typeface="Proxima Nova" charset="0"/>
              </a:rPr>
              <a:t>SecurityScorecard</a:t>
            </a:r>
            <a:r>
              <a:rPr lang="en-US" sz="2000" dirty="0">
                <a:latin typeface="Proxima Nova" charset="0"/>
                <a:ea typeface="Proxima Nova" charset="0"/>
                <a:cs typeface="Proxima Nova" charset="0"/>
              </a:rPr>
              <a:t> </a:t>
            </a:r>
            <a:r>
              <a:rPr lang="en-US" sz="2000" dirty="0" smtClean="0">
                <a:latin typeface="Proxima Nova" charset="0"/>
                <a:ea typeface="Proxima Nova" charset="0"/>
                <a:cs typeface="Proxima Nova" charset="0"/>
              </a:rPr>
              <a:t>assessed over </a:t>
            </a:r>
            <a:r>
              <a:rPr lang="en-US" sz="2000" dirty="0">
                <a:latin typeface="Proxima Nova" charset="0"/>
                <a:ea typeface="Proxima Nova" charset="0"/>
                <a:cs typeface="Proxima Nova" charset="0"/>
              </a:rPr>
              <a:t>200,000 IoT devices and found many that were vulnerable- i.e. in the case of healthcare organizations, hackers can get access to PHI</a:t>
            </a:r>
            <a:r>
              <a:rPr lang="en-US" sz="2000" dirty="0" smtClean="0">
                <a:latin typeface="Proxima Nova" charset="0"/>
                <a:ea typeface="Proxima Nova" charset="0"/>
                <a:cs typeface="Proxima Nova" charset="0"/>
              </a:rPr>
              <a:t>.</a:t>
            </a:r>
            <a:endParaRPr sz="2000" dirty="0">
              <a:latin typeface="Proxima Nova" charset="0"/>
              <a:ea typeface="Proxima Nova" charset="0"/>
              <a:cs typeface="Proxima Nova" charset="0"/>
            </a:endParaRPr>
          </a:p>
        </p:txBody>
      </p:sp>
      <p:pic>
        <p:nvPicPr>
          <p:cNvPr id="127" name="Shape 127"/>
          <p:cNvPicPr preferRelativeResize="0">
            <a:picLocks noGrp="1"/>
          </p:cNvPicPr>
          <p:nvPr>
            <p:ph type="body" idx="2"/>
          </p:nvPr>
        </p:nvPicPr>
        <p:blipFill rotWithShape="1">
          <a:blip r:embed="rId3">
            <a:alphaModFix/>
            <a:extLst>
              <a:ext uri="{BEBA8EAE-BF5A-486C-A8C5-ECC9F3942E4B}">
                <a14:imgProps xmlns:a14="http://schemas.microsoft.com/office/drawing/2010/main">
                  <a14:imgLayer r:embed="rId4">
                    <a14:imgEffect>
                      <a14:brightnessContrast bright="-5000"/>
                    </a14:imgEffect>
                  </a14:imgLayer>
                </a14:imgProps>
              </a:ext>
            </a:extLst>
          </a:blip>
          <a:srcRect/>
          <a:stretch/>
        </p:blipFill>
        <p:spPr>
          <a:xfrm>
            <a:off x="6172200" y="2073966"/>
            <a:ext cx="5683264" cy="2964069"/>
          </a:xfrm>
          <a:prstGeom prst="rect">
            <a:avLst/>
          </a:prstGeom>
          <a:noFill/>
          <a:ln>
            <a:noFill/>
          </a:ln>
        </p:spPr>
      </p:pic>
    </p:spTree>
    <p:extLst>
      <p:ext uri="{BB962C8B-B14F-4D97-AF65-F5344CB8AC3E}">
        <p14:creationId xmlns:p14="http://schemas.microsoft.com/office/powerpoint/2010/main" val="77395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1143000" y="4893365"/>
            <a:ext cx="9833142" cy="48736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b="0" i="0" u="none" strike="noStrike" cap="none" dirty="0" smtClean="0">
                <a:solidFill>
                  <a:srgbClr val="26272A"/>
                </a:solidFill>
                <a:latin typeface="Proxima Nova" charset="0"/>
                <a:ea typeface="Proxima Nova" charset="0"/>
                <a:cs typeface="Proxima Nova" charset="0"/>
                <a:sym typeface="Arial"/>
              </a:rPr>
              <a:t>Not only </a:t>
            </a:r>
            <a:r>
              <a:rPr lang="en-US" sz="2000" b="0" i="0" u="none" strike="noStrike" cap="none" dirty="0">
                <a:solidFill>
                  <a:srgbClr val="26272A"/>
                </a:solidFill>
                <a:latin typeface="Proxima Nova" charset="0"/>
                <a:ea typeface="Proxima Nova" charset="0"/>
                <a:cs typeface="Proxima Nova" charset="0"/>
                <a:sym typeface="Arial"/>
              </a:rPr>
              <a:t>is the healthcare industry making use of legacy routers exposed to public internet, </a:t>
            </a:r>
            <a:r>
              <a:rPr lang="en-US" sz="2000" b="0" i="0" u="none" strike="noStrike" cap="none" dirty="0" smtClean="0">
                <a:solidFill>
                  <a:srgbClr val="26272A"/>
                </a:solidFill>
                <a:latin typeface="Proxima Nova" charset="0"/>
                <a:ea typeface="Proxima Nova" charset="0"/>
                <a:cs typeface="Proxima Nova" charset="0"/>
                <a:sym typeface="Arial"/>
              </a:rPr>
              <a:t>we see </a:t>
            </a:r>
            <a:r>
              <a:rPr lang="en-US" sz="2000" b="0" i="0" u="none" strike="noStrike" cap="none" dirty="0">
                <a:solidFill>
                  <a:srgbClr val="26272A"/>
                </a:solidFill>
                <a:latin typeface="Proxima Nova" charset="0"/>
                <a:ea typeface="Proxima Nova" charset="0"/>
                <a:cs typeface="Proxima Nova" charset="0"/>
                <a:sym typeface="Arial"/>
              </a:rPr>
              <a:t>information about the hospital using these routers. </a:t>
            </a:r>
            <a:br>
              <a:rPr lang="en-US" sz="2000" b="0" i="0" u="none" strike="noStrike" cap="none" dirty="0">
                <a:solidFill>
                  <a:srgbClr val="26272A"/>
                </a:solidFill>
                <a:latin typeface="Proxima Nova" charset="0"/>
                <a:ea typeface="Proxima Nova" charset="0"/>
                <a:cs typeface="Proxima Nova" charset="0"/>
                <a:sym typeface="Arial"/>
              </a:rPr>
            </a:br>
            <a:endParaRPr sz="2000" b="0" i="0" u="none" strike="noStrike" cap="none" dirty="0">
              <a:solidFill>
                <a:srgbClr val="26272A"/>
              </a:solidFill>
              <a:latin typeface="Proxima Nova" charset="0"/>
              <a:ea typeface="Proxima Nova" charset="0"/>
              <a:cs typeface="Proxima Nova" charset="0"/>
              <a:sym typeface="Arial"/>
            </a:endParaRPr>
          </a:p>
        </p:txBody>
      </p:sp>
      <p:pic>
        <p:nvPicPr>
          <p:cNvPr id="134" name="Shape 134"/>
          <p:cNvPicPr preferRelativeResize="0"/>
          <p:nvPr/>
        </p:nvPicPr>
        <p:blipFill rotWithShape="1">
          <a:blip r:embed="rId3">
            <a:alphaModFix/>
          </a:blip>
          <a:srcRect/>
          <a:stretch/>
        </p:blipFill>
        <p:spPr>
          <a:xfrm>
            <a:off x="1843985" y="619522"/>
            <a:ext cx="8216900" cy="2870200"/>
          </a:xfrm>
          <a:prstGeom prst="rect">
            <a:avLst/>
          </a:prstGeom>
          <a:noFill/>
          <a:ln>
            <a:noFill/>
          </a:ln>
        </p:spPr>
      </p:pic>
      <p:pic>
        <p:nvPicPr>
          <p:cNvPr id="135" name="Shape 135"/>
          <p:cNvPicPr preferRelativeResize="0"/>
          <p:nvPr/>
        </p:nvPicPr>
        <p:blipFill rotWithShape="1">
          <a:blip r:embed="rId4">
            <a:alphaModFix/>
          </a:blip>
          <a:srcRect/>
          <a:stretch/>
        </p:blipFill>
        <p:spPr>
          <a:xfrm>
            <a:off x="2117035" y="3672681"/>
            <a:ext cx="7670800" cy="609600"/>
          </a:xfrm>
          <a:prstGeom prst="rect">
            <a:avLst/>
          </a:prstGeom>
          <a:noFill/>
          <a:ln>
            <a:noFill/>
          </a:ln>
        </p:spPr>
      </p:pic>
    </p:spTree>
    <p:extLst>
      <p:ext uri="{BB962C8B-B14F-4D97-AF65-F5344CB8AC3E}">
        <p14:creationId xmlns:p14="http://schemas.microsoft.com/office/powerpoint/2010/main" val="310774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rotWithShape="1">
          <a:blip r:embed="rId3">
            <a:alphaModFix/>
          </a:blip>
          <a:srcRect/>
          <a:stretch/>
        </p:blipFill>
        <p:spPr>
          <a:xfrm>
            <a:off x="2819400" y="1590261"/>
            <a:ext cx="6531122" cy="1597439"/>
          </a:xfrm>
          <a:prstGeom prst="rect">
            <a:avLst/>
          </a:prstGeom>
          <a:noFill/>
          <a:ln>
            <a:noFill/>
          </a:ln>
        </p:spPr>
      </p:pic>
      <p:sp>
        <p:nvSpPr>
          <p:cNvPr id="141" name="Shape 141"/>
          <p:cNvSpPr txBox="1"/>
          <p:nvPr/>
        </p:nvSpPr>
        <p:spPr>
          <a:xfrm>
            <a:off x="2819400" y="3581400"/>
            <a:ext cx="6781800" cy="206402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000"/>
              <a:buFont typeface="Arial"/>
              <a:buNone/>
            </a:pPr>
            <a:r>
              <a:rPr lang="en-US" sz="2000" b="0" i="0" u="none" strike="noStrike" cap="none" dirty="0">
                <a:solidFill>
                  <a:srgbClr val="26272A"/>
                </a:solidFill>
                <a:latin typeface="Proxima Nova" charset="0"/>
                <a:ea typeface="Proxima Nova" charset="0"/>
                <a:cs typeface="Proxima Nova" charset="0"/>
                <a:sym typeface="Arial"/>
              </a:rPr>
              <a:t>We’re able to see this publicly accessible FTP Server running on the hospital network→ this is probably where patient data is uploaded. </a:t>
            </a:r>
            <a:endParaRPr dirty="0">
              <a:solidFill>
                <a:srgbClr val="26272A"/>
              </a:solidFill>
              <a:latin typeface="Proxima Nova" charset="0"/>
              <a:ea typeface="Proxima Nova" charset="0"/>
              <a:cs typeface="Proxima Nova" charset="0"/>
            </a:endParaRPr>
          </a:p>
          <a:p>
            <a:pPr marL="0" marR="0" lvl="0" indent="0" algn="l" rtl="0">
              <a:lnSpc>
                <a:spcPct val="100000"/>
              </a:lnSpc>
              <a:spcBef>
                <a:spcPts val="0"/>
              </a:spcBef>
              <a:spcAft>
                <a:spcPts val="0"/>
              </a:spcAft>
              <a:buClr>
                <a:schemeClr val="dk2"/>
              </a:buClr>
              <a:buSzPts val="2000"/>
              <a:buFont typeface="Arial"/>
              <a:buNone/>
            </a:pPr>
            <a:endParaRPr sz="2000" b="0" i="0" u="none" strike="noStrike" cap="none" dirty="0">
              <a:solidFill>
                <a:srgbClr val="26272A"/>
              </a:solidFill>
              <a:latin typeface="Proxima Nova" charset="0"/>
              <a:ea typeface="Proxima Nova" charset="0"/>
              <a:cs typeface="Proxima Nova" charset="0"/>
              <a:sym typeface="Arial"/>
            </a:endParaRPr>
          </a:p>
          <a:p>
            <a:pPr marL="0" marR="0" lvl="0" indent="0" algn="l" rtl="0">
              <a:lnSpc>
                <a:spcPct val="100000"/>
              </a:lnSpc>
              <a:spcBef>
                <a:spcPts val="0"/>
              </a:spcBef>
              <a:spcAft>
                <a:spcPts val="0"/>
              </a:spcAft>
              <a:buClr>
                <a:schemeClr val="dk2"/>
              </a:buClr>
              <a:buSzPts val="2000"/>
              <a:buFont typeface="Arial"/>
              <a:buNone/>
            </a:pPr>
            <a:r>
              <a:rPr lang="en-US" sz="2000" b="0" i="0" u="none" strike="noStrike" cap="none" dirty="0">
                <a:solidFill>
                  <a:srgbClr val="26272A"/>
                </a:solidFill>
                <a:latin typeface="Proxima Nova" charset="0"/>
                <a:ea typeface="Proxima Nova" charset="0"/>
                <a:cs typeface="Proxima Nova" charset="0"/>
                <a:sym typeface="Arial"/>
              </a:rPr>
              <a:t>FTP = no encryption and often can be readily exploited. </a:t>
            </a:r>
            <a:br>
              <a:rPr lang="en-US" sz="2000" b="0" i="0" u="none" strike="noStrike" cap="none" dirty="0">
                <a:solidFill>
                  <a:srgbClr val="26272A"/>
                </a:solidFill>
                <a:latin typeface="Proxima Nova" charset="0"/>
                <a:ea typeface="Proxima Nova" charset="0"/>
                <a:cs typeface="Proxima Nova" charset="0"/>
                <a:sym typeface="Arial"/>
              </a:rPr>
            </a:br>
            <a:endParaRPr sz="2000" b="0" i="0" u="none" strike="noStrike" cap="none" dirty="0">
              <a:solidFill>
                <a:srgbClr val="26272A"/>
              </a:solidFill>
              <a:latin typeface="Proxima Nova" charset="0"/>
              <a:ea typeface="Proxima Nova" charset="0"/>
              <a:cs typeface="Proxima Nova" charset="0"/>
              <a:sym typeface="Arial"/>
            </a:endParaRPr>
          </a:p>
        </p:txBody>
      </p:sp>
    </p:spTree>
    <p:extLst>
      <p:ext uri="{BB962C8B-B14F-4D97-AF65-F5344CB8AC3E}">
        <p14:creationId xmlns:p14="http://schemas.microsoft.com/office/powerpoint/2010/main" val="116205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2" name="Shape 102"/>
          <p:cNvSpPr txBox="1">
            <a:spLocks noGrp="1"/>
          </p:cNvSpPr>
          <p:nvPr>
            <p:ph type="title"/>
          </p:nvPr>
        </p:nvSpPr>
        <p:spPr>
          <a:xfrm>
            <a:off x="853966" y="531414"/>
            <a:ext cx="10515600" cy="896604"/>
          </a:xfrm>
          <a:prstGeom prst="rect">
            <a:avLst/>
          </a:prstGeom>
          <a:noFill/>
          <a:ln>
            <a:noFill/>
          </a:ln>
        </p:spPr>
        <p:txBody>
          <a:bodyPr lIns="0" tIns="0" rIns="0" bIns="0" anchor="t" anchorCtr="0">
            <a:noAutofit/>
          </a:bodyPr>
          <a:lstStyle/>
          <a:p>
            <a:pPr lvl="0">
              <a:buSzPct val="25000"/>
            </a:pPr>
            <a:r>
              <a:rPr lang="en-US" dirty="0" smtClean="0">
                <a:solidFill>
                  <a:schemeClr val="tx1"/>
                </a:solidFill>
              </a:rPr>
              <a:t>Exposed </a:t>
            </a:r>
            <a:r>
              <a:rPr lang="en-US" dirty="0" err="1" smtClean="0">
                <a:solidFill>
                  <a:schemeClr val="tx1"/>
                </a:solidFill>
              </a:rPr>
              <a:t>IoT</a:t>
            </a:r>
            <a:r>
              <a:rPr lang="en-US" dirty="0" smtClean="0">
                <a:solidFill>
                  <a:schemeClr val="tx1"/>
                </a:solidFill>
              </a:rPr>
              <a:t> devices which control critical infrastructure</a:t>
            </a:r>
            <a:endParaRPr lang="en-US" sz="3200" b="1" i="0" u="none" strike="noStrike" cap="none" dirty="0">
              <a:solidFill>
                <a:schemeClr val="tx1"/>
              </a:solidFill>
              <a:latin typeface="Arial"/>
              <a:ea typeface="Arial"/>
              <a:cs typeface="Arial"/>
              <a:sym typeface="Arial"/>
            </a:endParaRPr>
          </a:p>
        </p:txBody>
      </p:sp>
      <p:sp>
        <p:nvSpPr>
          <p:cNvPr id="2" name="TextBox 1"/>
          <p:cNvSpPr txBox="1"/>
          <p:nvPr/>
        </p:nvSpPr>
        <p:spPr>
          <a:xfrm>
            <a:off x="9278026" y="1557714"/>
            <a:ext cx="2763553" cy="1815882"/>
          </a:xfrm>
          <a:prstGeom prst="rect">
            <a:avLst/>
          </a:prstGeom>
          <a:noFill/>
        </p:spPr>
        <p:txBody>
          <a:bodyPr wrap="square" rtlCol="0">
            <a:spAutoFit/>
          </a:bodyPr>
          <a:lstStyle/>
          <a:p>
            <a:r>
              <a:rPr lang="en-US" altLang="en-US" sz="2800" dirty="0" smtClean="0">
                <a:latin typeface="Proxima Nova" charset="0"/>
                <a:ea typeface="Proxima Nova" charset="0"/>
                <a:cs typeface="Proxima Nova" charset="0"/>
              </a:rPr>
              <a:t>Water </a:t>
            </a:r>
            <a:r>
              <a:rPr lang="en-US" altLang="en-US" sz="2800" dirty="0" smtClean="0">
                <a:latin typeface="Proxima Nova" charset="0"/>
                <a:ea typeface="Proxima Nova" charset="0"/>
                <a:cs typeface="Proxima Nova" charset="0"/>
              </a:rPr>
              <a:t>dam control system with no authentication </a:t>
            </a:r>
            <a:endParaRPr lang="en-US" dirty="0">
              <a:latin typeface="Proxima Nova" charset="0"/>
              <a:ea typeface="Proxima Nova" charset="0"/>
              <a:cs typeface="Proxima Nova" charset="0"/>
            </a:endParaRPr>
          </a:p>
        </p:txBody>
      </p:sp>
      <p:pic>
        <p:nvPicPr>
          <p:cNvPr id="6" name="Picture 8" descr="A sign on the side of a river&#10;&#10;Description generated with high confidence">
            <a:extLst>
              <a:ext uri="{FF2B5EF4-FFF2-40B4-BE49-F238E27FC236}">
                <a16:creationId xmlns="" xmlns:a16="http://schemas.microsoft.com/office/drawing/2014/main" id="{CB06574B-08CD-4E3B-AE55-0AC72A76A603}"/>
              </a:ext>
            </a:extLst>
          </p:cNvPr>
          <p:cNvPicPr>
            <a:picLocks noChangeAspect="1"/>
          </p:cNvPicPr>
          <p:nvPr/>
        </p:nvPicPr>
        <p:blipFill>
          <a:blip r:embed="rId4"/>
          <a:stretch>
            <a:fillRect/>
          </a:stretch>
        </p:blipFill>
        <p:spPr>
          <a:xfrm>
            <a:off x="121378" y="1674421"/>
            <a:ext cx="6914937" cy="3846424"/>
          </a:xfrm>
          <a:prstGeom prst="rect">
            <a:avLst/>
          </a:prstGeom>
        </p:spPr>
      </p:pic>
      <p:pic>
        <p:nvPicPr>
          <p:cNvPr id="7" name="Picture 2" descr="A screenshot of a cell phone&#10;&#10;Description generated with very high confidence">
            <a:extLst>
              <a:ext uri="{FF2B5EF4-FFF2-40B4-BE49-F238E27FC236}">
                <a16:creationId xmlns="" xmlns:a16="http://schemas.microsoft.com/office/drawing/2014/main" id="{65651AB0-FB4E-4A13-A03A-7BD4D591B9E4}"/>
              </a:ext>
            </a:extLst>
          </p:cNvPr>
          <p:cNvPicPr>
            <a:picLocks noChangeAspect="1"/>
          </p:cNvPicPr>
          <p:nvPr/>
        </p:nvPicPr>
        <p:blipFill>
          <a:blip r:embed="rId5"/>
          <a:stretch>
            <a:fillRect/>
          </a:stretch>
        </p:blipFill>
        <p:spPr>
          <a:xfrm>
            <a:off x="5609753" y="3496797"/>
            <a:ext cx="5978810" cy="3238001"/>
          </a:xfrm>
          <a:prstGeom prst="rect">
            <a:avLst/>
          </a:prstGeom>
        </p:spPr>
      </p:pic>
    </p:spTree>
    <p:extLst>
      <p:ext uri="{BB962C8B-B14F-4D97-AF65-F5344CB8AC3E}">
        <p14:creationId xmlns:p14="http://schemas.microsoft.com/office/powerpoint/2010/main" val="393866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3</a:t>
            </a:r>
            <a:endParaRPr lang="en-US" dirty="0"/>
          </a:p>
        </p:txBody>
      </p:sp>
      <p:sp>
        <p:nvSpPr>
          <p:cNvPr id="4" name="Title 1"/>
          <p:cNvSpPr txBox="1">
            <a:spLocks/>
          </p:cNvSpPr>
          <p:nvPr/>
        </p:nvSpPr>
        <p:spPr>
          <a:xfrm>
            <a:off x="705465" y="2227109"/>
            <a:ext cx="7966588" cy="132556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r>
              <a:rPr lang="en-US" dirty="0" smtClean="0">
                <a:solidFill>
                  <a:schemeClr val="tx1"/>
                </a:solidFill>
              </a:rPr>
              <a:t>Look for risk in the right places. </a:t>
            </a:r>
            <a:endParaRPr lang="en-US" dirty="0">
              <a:solidFill>
                <a:schemeClr val="tx1"/>
              </a:solidFill>
            </a:endParaRPr>
          </a:p>
        </p:txBody>
      </p:sp>
    </p:spTree>
    <p:extLst>
      <p:ext uri="{BB962C8B-B14F-4D97-AF65-F5344CB8AC3E}">
        <p14:creationId xmlns:p14="http://schemas.microsoft.com/office/powerpoint/2010/main" val="345449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7066" cy="6858000"/>
          </a:xfrm>
          <a:prstGeom prst="rect">
            <a:avLst/>
          </a:prstGeom>
          <a:solidFill>
            <a:srgbClr val="213742"/>
          </a:solidFill>
        </p:spPr>
      </p:pic>
      <p:pic>
        <p:nvPicPr>
          <p:cNvPr id="12" name="Picture 11"/>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0" y="0"/>
            <a:ext cx="12187066" cy="6858000"/>
          </a:xfrm>
          <a:prstGeom prst="rect">
            <a:avLst/>
          </a:prstGeom>
        </p:spPr>
      </p:pic>
      <p:pic>
        <p:nvPicPr>
          <p:cNvPr id="13" name="Picture 12"/>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50802" y="67736"/>
            <a:ext cx="12192000" cy="6854430"/>
          </a:xfrm>
          <a:prstGeom prst="rect">
            <a:avLst/>
          </a:prstGeom>
        </p:spPr>
      </p:pic>
      <p:pic>
        <p:nvPicPr>
          <p:cNvPr id="14" name="Picture 13"/>
          <p:cNvPicPr>
            <a:picLocks noChangeAspect="1"/>
          </p:cNvPicPr>
          <p:nvPr/>
        </p:nvPicPr>
        <p:blipFill>
          <a:blip r:embed="rId6">
            <a:alphaModFix/>
            <a:extLst>
              <a:ext uri="{28A0092B-C50C-407E-A947-70E740481C1C}">
                <a14:useLocalDpi xmlns:a14="http://schemas.microsoft.com/office/drawing/2010/main"/>
              </a:ext>
            </a:extLst>
          </a:blip>
          <a:stretch>
            <a:fillRect/>
          </a:stretch>
        </p:blipFill>
        <p:spPr>
          <a:xfrm>
            <a:off x="25401" y="33868"/>
            <a:ext cx="12187066" cy="6858000"/>
          </a:xfrm>
          <a:prstGeom prst="rect">
            <a:avLst/>
          </a:prstGeom>
        </p:spPr>
      </p:pic>
      <p:sp>
        <p:nvSpPr>
          <p:cNvPr id="2" name="TextBox 1"/>
          <p:cNvSpPr txBox="1"/>
          <p:nvPr/>
        </p:nvSpPr>
        <p:spPr>
          <a:xfrm>
            <a:off x="2165684" y="312821"/>
            <a:ext cx="9141157" cy="369332"/>
          </a:xfrm>
          <a:prstGeom prst="rect">
            <a:avLst/>
          </a:prstGeom>
          <a:noFill/>
        </p:spPr>
        <p:txBody>
          <a:bodyPr wrap="none" rtlCol="0">
            <a:spAutoFit/>
          </a:bodyPr>
          <a:lstStyle/>
          <a:p>
            <a:r>
              <a:rPr lang="en-US" dirty="0" smtClean="0"/>
              <a:t>Over 70% of risks originating from the ecosystem (vendors, business partners, subsidiaries et al)</a:t>
            </a:r>
            <a:endParaRPr lang="en-US" dirty="0"/>
          </a:p>
        </p:txBody>
      </p:sp>
    </p:spTree>
    <p:extLst>
      <p:ext uri="{BB962C8B-B14F-4D97-AF65-F5344CB8AC3E}">
        <p14:creationId xmlns:p14="http://schemas.microsoft.com/office/powerpoint/2010/main" val="131573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p:txBody>
          <a:bodyPr/>
          <a:lstStyle/>
          <a:p>
            <a:r>
              <a:rPr lang="en-US" dirty="0" smtClean="0"/>
              <a:t>What Cyber Risk Looks Like Today</a:t>
            </a:r>
          </a:p>
          <a:p>
            <a:r>
              <a:rPr lang="en-US" dirty="0" smtClean="0"/>
              <a:t>The 7 Ways to Reduce Vendor Cybersecurity Risk Today</a:t>
            </a:r>
          </a:p>
          <a:p>
            <a:endParaRPr lang="en-US" dirty="0" smtClean="0"/>
          </a:p>
          <a:p>
            <a:endParaRPr lang="en-US" dirty="0"/>
          </a:p>
        </p:txBody>
      </p:sp>
    </p:spTree>
    <p:extLst>
      <p:ext uri="{BB962C8B-B14F-4D97-AF65-F5344CB8AC3E}">
        <p14:creationId xmlns:p14="http://schemas.microsoft.com/office/powerpoint/2010/main" val="1768802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7" name="Shape 667"/>
          <p:cNvSpPr txBox="1"/>
          <p:nvPr/>
        </p:nvSpPr>
        <p:spPr>
          <a:xfrm>
            <a:off x="2117728" y="1751417"/>
            <a:ext cx="9711202" cy="652609"/>
          </a:xfrm>
          <a:prstGeom prst="rect">
            <a:avLst/>
          </a:prstGeom>
          <a:noFill/>
          <a:ln>
            <a:noFill/>
          </a:ln>
        </p:spPr>
        <p:txBody>
          <a:bodyPr spcFirstLastPara="1" wrap="square" lIns="527475" tIns="45700" rIns="45700" bIns="45700" anchor="ctr" anchorCtr="0">
            <a:noAutofit/>
          </a:bodyPr>
          <a:lstStyle/>
          <a:p>
            <a:pPr marL="0" marR="0" lvl="0" indent="0" algn="l" rtl="0">
              <a:lnSpc>
                <a:spcPct val="90000"/>
              </a:lnSpc>
              <a:spcBef>
                <a:spcPts val="0"/>
              </a:spcBef>
              <a:spcAft>
                <a:spcPts val="0"/>
              </a:spcAft>
              <a:buNone/>
            </a:pPr>
            <a:r>
              <a:rPr lang="en-US" sz="2400" i="0" dirty="0">
                <a:latin typeface="Proxima Nova" charset="0"/>
                <a:ea typeface="Proxima Nova" charset="0"/>
                <a:cs typeface="Proxima Nova" charset="0"/>
                <a:sym typeface="Arial"/>
              </a:rPr>
              <a:t>Third parties are proliferating, more critical to the business</a:t>
            </a:r>
            <a:endParaRPr sz="2400" dirty="0">
              <a:latin typeface="Proxima Nova" charset="0"/>
              <a:ea typeface="Proxima Nova" charset="0"/>
              <a:cs typeface="Proxima Nova" charset="0"/>
            </a:endParaRPr>
          </a:p>
        </p:txBody>
      </p:sp>
      <p:sp>
        <p:nvSpPr>
          <p:cNvPr id="670" name="Shape 670"/>
          <p:cNvSpPr txBox="1"/>
          <p:nvPr/>
        </p:nvSpPr>
        <p:spPr>
          <a:xfrm>
            <a:off x="2117728" y="2537560"/>
            <a:ext cx="9234999" cy="664558"/>
          </a:xfrm>
          <a:prstGeom prst="rect">
            <a:avLst/>
          </a:prstGeom>
          <a:noFill/>
          <a:ln>
            <a:noFill/>
          </a:ln>
        </p:spPr>
        <p:txBody>
          <a:bodyPr spcFirstLastPara="1" wrap="square" lIns="527475" tIns="45700" rIns="45700" bIns="45700" anchor="ctr" anchorCtr="0">
            <a:noAutofit/>
          </a:bodyPr>
          <a:lstStyle/>
          <a:p>
            <a:pPr marL="0" marR="0" lvl="0" indent="0" algn="l" rtl="0">
              <a:lnSpc>
                <a:spcPct val="90000"/>
              </a:lnSpc>
              <a:spcBef>
                <a:spcPts val="0"/>
              </a:spcBef>
              <a:spcAft>
                <a:spcPts val="0"/>
              </a:spcAft>
              <a:buNone/>
            </a:pPr>
            <a:r>
              <a:rPr lang="en-US" sz="2400" i="0" dirty="0">
                <a:latin typeface="Proxima Nova" charset="0"/>
                <a:ea typeface="Proxima Nova" charset="0"/>
                <a:cs typeface="Proxima Nova" charset="0"/>
                <a:sym typeface="Arial"/>
              </a:rPr>
              <a:t>Risk events worsen, impact growing more severe</a:t>
            </a:r>
            <a:endParaRPr sz="2400" dirty="0">
              <a:latin typeface="Proxima Nova" charset="0"/>
              <a:ea typeface="Proxima Nova" charset="0"/>
              <a:cs typeface="Proxima Nova" charset="0"/>
            </a:endParaRPr>
          </a:p>
        </p:txBody>
      </p:sp>
      <p:sp>
        <p:nvSpPr>
          <p:cNvPr id="673" name="Shape 673"/>
          <p:cNvSpPr txBox="1"/>
          <p:nvPr/>
        </p:nvSpPr>
        <p:spPr>
          <a:xfrm>
            <a:off x="2117728" y="3339587"/>
            <a:ext cx="9088843" cy="664558"/>
          </a:xfrm>
          <a:prstGeom prst="rect">
            <a:avLst/>
          </a:prstGeom>
          <a:noFill/>
          <a:ln>
            <a:noFill/>
          </a:ln>
        </p:spPr>
        <p:txBody>
          <a:bodyPr spcFirstLastPara="1" wrap="square" lIns="527475" tIns="45700" rIns="45700" bIns="45700" anchor="ctr" anchorCtr="0">
            <a:noAutofit/>
          </a:bodyPr>
          <a:lstStyle/>
          <a:p>
            <a:pPr marL="0" marR="0" lvl="0" indent="0" algn="l" rtl="0">
              <a:lnSpc>
                <a:spcPct val="90000"/>
              </a:lnSpc>
              <a:spcBef>
                <a:spcPts val="0"/>
              </a:spcBef>
              <a:spcAft>
                <a:spcPts val="0"/>
              </a:spcAft>
              <a:buNone/>
            </a:pPr>
            <a:r>
              <a:rPr lang="en-US" sz="2400" i="0" dirty="0">
                <a:latin typeface="Proxima Nova" charset="0"/>
                <a:ea typeface="Proxima Nova" charset="0"/>
                <a:cs typeface="Proxima Nova" charset="0"/>
                <a:sym typeface="Arial"/>
              </a:rPr>
              <a:t>Long and resource-intense assessment process</a:t>
            </a:r>
            <a:endParaRPr sz="2400" dirty="0">
              <a:latin typeface="Proxima Nova" charset="0"/>
              <a:ea typeface="Proxima Nova" charset="0"/>
              <a:cs typeface="Proxima Nova" charset="0"/>
            </a:endParaRPr>
          </a:p>
        </p:txBody>
      </p:sp>
      <p:sp>
        <p:nvSpPr>
          <p:cNvPr id="676" name="Shape 676"/>
          <p:cNvSpPr txBox="1"/>
          <p:nvPr/>
        </p:nvSpPr>
        <p:spPr>
          <a:xfrm>
            <a:off x="2117728" y="4157151"/>
            <a:ext cx="9234999" cy="664558"/>
          </a:xfrm>
          <a:prstGeom prst="rect">
            <a:avLst/>
          </a:prstGeom>
          <a:noFill/>
          <a:ln>
            <a:noFill/>
          </a:ln>
        </p:spPr>
        <p:txBody>
          <a:bodyPr spcFirstLastPara="1" wrap="square" lIns="527475" tIns="45700" rIns="45700" bIns="45700" anchor="ctr" anchorCtr="0">
            <a:noAutofit/>
          </a:bodyPr>
          <a:lstStyle/>
          <a:p>
            <a:pPr marL="0" marR="0" lvl="0" indent="0" algn="l" rtl="0">
              <a:lnSpc>
                <a:spcPct val="90000"/>
              </a:lnSpc>
              <a:spcBef>
                <a:spcPts val="0"/>
              </a:spcBef>
              <a:spcAft>
                <a:spcPts val="0"/>
              </a:spcAft>
              <a:buNone/>
            </a:pPr>
            <a:r>
              <a:rPr lang="en-US" sz="2400" i="0" dirty="0">
                <a:latin typeface="Proxima Nova" charset="0"/>
                <a:ea typeface="Proxima Nova" charset="0"/>
                <a:cs typeface="Proxima Nova" charset="0"/>
                <a:sym typeface="Arial"/>
              </a:rPr>
              <a:t>Inconsistent data &amp; incomplete responses from 3</a:t>
            </a:r>
            <a:r>
              <a:rPr lang="en-US" sz="2400" i="0" baseline="30000" dirty="0">
                <a:latin typeface="Proxima Nova" charset="0"/>
                <a:ea typeface="Proxima Nova" charset="0"/>
                <a:cs typeface="Proxima Nova" charset="0"/>
                <a:sym typeface="Arial"/>
              </a:rPr>
              <a:t>rd</a:t>
            </a:r>
            <a:r>
              <a:rPr lang="en-US" sz="2400" i="0" dirty="0">
                <a:latin typeface="Proxima Nova" charset="0"/>
                <a:ea typeface="Proxima Nova" charset="0"/>
                <a:cs typeface="Proxima Nova" charset="0"/>
                <a:sym typeface="Arial"/>
              </a:rPr>
              <a:t> parties</a:t>
            </a:r>
            <a:endParaRPr sz="2400" dirty="0">
              <a:latin typeface="Proxima Nova" charset="0"/>
              <a:ea typeface="Proxima Nova" charset="0"/>
              <a:cs typeface="Proxima Nova" charset="0"/>
            </a:endParaRPr>
          </a:p>
        </p:txBody>
      </p:sp>
      <p:sp>
        <p:nvSpPr>
          <p:cNvPr id="679" name="Shape 679"/>
          <p:cNvSpPr txBox="1"/>
          <p:nvPr/>
        </p:nvSpPr>
        <p:spPr>
          <a:xfrm>
            <a:off x="2117728" y="4973461"/>
            <a:ext cx="9711202" cy="664558"/>
          </a:xfrm>
          <a:prstGeom prst="rect">
            <a:avLst/>
          </a:prstGeom>
          <a:noFill/>
          <a:ln>
            <a:noFill/>
          </a:ln>
        </p:spPr>
        <p:txBody>
          <a:bodyPr spcFirstLastPara="1" wrap="square" lIns="527475" tIns="45700" rIns="45700" bIns="45700" anchor="ctr" anchorCtr="0">
            <a:noAutofit/>
          </a:bodyPr>
          <a:lstStyle/>
          <a:p>
            <a:pPr marL="0" marR="0" lvl="0" indent="0" algn="l" rtl="0">
              <a:lnSpc>
                <a:spcPct val="90000"/>
              </a:lnSpc>
              <a:spcBef>
                <a:spcPts val="0"/>
              </a:spcBef>
              <a:spcAft>
                <a:spcPts val="0"/>
              </a:spcAft>
              <a:buNone/>
            </a:pPr>
            <a:r>
              <a:rPr lang="en-US" sz="2400" i="0" dirty="0">
                <a:latin typeface="Proxima Nova" charset="0"/>
                <a:ea typeface="Proxima Nova" charset="0"/>
                <a:cs typeface="Proxima Nova" charset="0"/>
                <a:sym typeface="Arial"/>
              </a:rPr>
              <a:t>External factors influence risk posture (e.g., geopolitics) </a:t>
            </a:r>
            <a:endParaRPr sz="2400" dirty="0">
              <a:latin typeface="Proxima Nova" charset="0"/>
              <a:ea typeface="Proxima Nova" charset="0"/>
              <a:cs typeface="Proxima Nova" charset="0"/>
            </a:endParaRPr>
          </a:p>
        </p:txBody>
      </p:sp>
      <p:sp>
        <p:nvSpPr>
          <p:cNvPr id="686" name="Shape 686"/>
          <p:cNvSpPr txBox="1">
            <a:spLocks noGrp="1"/>
          </p:cNvSpPr>
          <p:nvPr>
            <p:ph type="title"/>
          </p:nvPr>
        </p:nvSpPr>
        <p:spPr>
          <a:xfrm>
            <a:off x="838200" y="672377"/>
            <a:ext cx="10515600" cy="89660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466"/>
              <a:buFont typeface="Arial"/>
              <a:buNone/>
            </a:pPr>
            <a:r>
              <a:rPr lang="en-US" sz="4800" b="0" i="0" u="none" strike="noStrike" cap="none" dirty="0">
                <a:latin typeface="ITC Caslon 224 Std Book" charset="0"/>
                <a:ea typeface="ITC Caslon 224 Std Book" charset="0"/>
                <a:cs typeface="ITC Caslon 224 Std Book" charset="0"/>
                <a:sym typeface="Arial"/>
              </a:rPr>
              <a:t>Third party risk challenges</a:t>
            </a:r>
            <a:endParaRPr sz="4800" b="0" dirty="0">
              <a:latin typeface="ITC Caslon 224 Std Book" charset="0"/>
              <a:ea typeface="ITC Caslon 224 Std Book" charset="0"/>
              <a:cs typeface="ITC Caslon 224 Std Book"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161" y="3329961"/>
            <a:ext cx="685800" cy="685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437" y="2524014"/>
            <a:ext cx="685800" cy="685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161" y="4953473"/>
            <a:ext cx="685800" cy="685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437" y="4135909"/>
            <a:ext cx="685800" cy="6858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7437" y="1738532"/>
            <a:ext cx="685800" cy="685800"/>
          </a:xfrm>
          <a:prstGeom prst="rect">
            <a:avLst/>
          </a:prstGeom>
        </p:spPr>
      </p:pic>
      <p:sp>
        <p:nvSpPr>
          <p:cNvPr id="9" name="TextBox 8"/>
          <p:cNvSpPr txBox="1"/>
          <p:nvPr/>
        </p:nvSpPr>
        <p:spPr>
          <a:xfrm>
            <a:off x="2568389" y="5782236"/>
            <a:ext cx="5015753" cy="307777"/>
          </a:xfrm>
          <a:prstGeom prst="rect">
            <a:avLst/>
          </a:prstGeom>
          <a:noFill/>
        </p:spPr>
        <p:txBody>
          <a:bodyPr wrap="square" rtlCol="0">
            <a:spAutoFit/>
          </a:bodyPr>
          <a:lstStyle/>
          <a:p>
            <a:r>
              <a:rPr lang="en-US" dirty="0">
                <a:solidFill>
                  <a:schemeClr val="tx1"/>
                </a:solidFill>
                <a:latin typeface="Proxima Nova" charset="0"/>
                <a:ea typeface="Proxima Nova" charset="0"/>
                <a:cs typeface="Proxima Nova" charset="0"/>
              </a:rPr>
              <a:t>Source: Forrester Webinar Dec 2017</a:t>
            </a:r>
          </a:p>
        </p:txBody>
      </p:sp>
    </p:spTree>
    <p:extLst>
      <p:ext uri="{BB962C8B-B14F-4D97-AF65-F5344CB8AC3E}">
        <p14:creationId xmlns:p14="http://schemas.microsoft.com/office/powerpoint/2010/main" val="1812054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4</a:t>
            </a:r>
            <a:endParaRPr lang="en-US" dirty="0"/>
          </a:p>
        </p:txBody>
      </p:sp>
      <p:sp>
        <p:nvSpPr>
          <p:cNvPr id="4" name="Title 1"/>
          <p:cNvSpPr txBox="1">
            <a:spLocks/>
          </p:cNvSpPr>
          <p:nvPr/>
        </p:nvSpPr>
        <p:spPr>
          <a:xfrm>
            <a:off x="705464" y="2227109"/>
            <a:ext cx="10648335" cy="132556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r>
              <a:rPr lang="en-US" dirty="0" smtClean="0">
                <a:solidFill>
                  <a:schemeClr val="tx1"/>
                </a:solidFill>
              </a:rPr>
              <a:t>An once you’re looking in the right place</a:t>
            </a:r>
            <a:r>
              <a:rPr lang="mr-IN" dirty="0" smtClean="0">
                <a:solidFill>
                  <a:schemeClr val="tx1"/>
                </a:solidFill>
              </a:rPr>
              <a:t>…</a:t>
            </a:r>
            <a:r>
              <a:rPr lang="en-US" dirty="0" smtClean="0">
                <a:solidFill>
                  <a:schemeClr val="tx1"/>
                </a:solidFill>
              </a:rPr>
              <a:t> make sure you’re asking the right questions. </a:t>
            </a:r>
            <a:endParaRPr lang="en-US" dirty="0">
              <a:solidFill>
                <a:schemeClr val="tx1"/>
              </a:solidFill>
            </a:endParaRPr>
          </a:p>
        </p:txBody>
      </p:sp>
    </p:spTree>
    <p:extLst>
      <p:ext uri="{BB962C8B-B14F-4D97-AF65-F5344CB8AC3E}">
        <p14:creationId xmlns:p14="http://schemas.microsoft.com/office/powerpoint/2010/main" val="1373432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684" y="2053381"/>
            <a:ext cx="10515600" cy="2238400"/>
          </a:xfrm>
        </p:spPr>
        <p:txBody>
          <a:bodyPr>
            <a:normAutofit fontScale="90000"/>
          </a:bodyPr>
          <a:lstStyle/>
          <a:p>
            <a:pPr>
              <a:lnSpc>
                <a:spcPct val="200000"/>
              </a:lnSpc>
            </a:pPr>
            <a:r>
              <a:rPr lang="en-US" dirty="0" smtClean="0"/>
              <a:t>What Framework? </a:t>
            </a:r>
            <a:br>
              <a:rPr lang="en-US" dirty="0" smtClean="0"/>
            </a:br>
            <a:r>
              <a:rPr lang="en-US" dirty="0" smtClean="0"/>
              <a:t>What Questionnaire? </a:t>
            </a:r>
            <a:br>
              <a:rPr lang="en-US" dirty="0" smtClean="0"/>
            </a:br>
            <a:r>
              <a:rPr lang="en-US" dirty="0" smtClean="0"/>
              <a:t>What Standard?</a:t>
            </a:r>
            <a:br>
              <a:rPr lang="en-US" dirty="0" smtClean="0"/>
            </a:br>
            <a:r>
              <a:rPr lang="en-US" dirty="0" smtClean="0"/>
              <a:t>What Report?</a:t>
            </a:r>
            <a:br>
              <a:rPr lang="en-US" dirty="0" smtClean="0"/>
            </a:br>
            <a:r>
              <a:rPr lang="en-US" dirty="0" smtClean="0"/>
              <a:t>What Risk Areas?</a:t>
            </a:r>
            <a:br>
              <a:rPr lang="en-US" dirty="0" smtClean="0"/>
            </a:br>
            <a:r>
              <a:rPr lang="en-US" dirty="0" smtClean="0"/>
              <a:t>How?</a:t>
            </a:r>
            <a:endParaRPr lang="en-US" dirty="0"/>
          </a:p>
        </p:txBody>
      </p:sp>
    </p:spTree>
    <p:extLst>
      <p:ext uri="{BB962C8B-B14F-4D97-AF65-F5344CB8AC3E}">
        <p14:creationId xmlns:p14="http://schemas.microsoft.com/office/powerpoint/2010/main" val="2128848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716"/>
            <a:ext cx="10515600" cy="1325563"/>
          </a:xfrm>
        </p:spPr>
        <p:txBody>
          <a:bodyPr/>
          <a:lstStyle/>
          <a:p>
            <a:r>
              <a:rPr lang="en-US" dirty="0" smtClean="0"/>
              <a:t>10 Risk Factors</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348580" y="1311161"/>
            <a:ext cx="11494840" cy="4834996"/>
          </a:xfrm>
          <a:prstGeom prst="rect">
            <a:avLst/>
          </a:prstGeom>
        </p:spPr>
      </p:pic>
    </p:spTree>
    <p:extLst>
      <p:ext uri="{BB962C8B-B14F-4D97-AF65-F5344CB8AC3E}">
        <p14:creationId xmlns:p14="http://schemas.microsoft.com/office/powerpoint/2010/main" val="60818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5</a:t>
            </a:r>
            <a:endParaRPr lang="en-US" dirty="0"/>
          </a:p>
        </p:txBody>
      </p:sp>
      <p:sp>
        <p:nvSpPr>
          <p:cNvPr id="4" name="Title 1"/>
          <p:cNvSpPr txBox="1">
            <a:spLocks/>
          </p:cNvSpPr>
          <p:nvPr/>
        </p:nvSpPr>
        <p:spPr>
          <a:xfrm>
            <a:off x="705464" y="2227109"/>
            <a:ext cx="10648335" cy="132556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r>
              <a:rPr lang="en-US" dirty="0" smtClean="0">
                <a:solidFill>
                  <a:schemeClr val="tx1"/>
                </a:solidFill>
              </a:rPr>
              <a:t>And make sure everyone is speaking the same language.</a:t>
            </a:r>
            <a:endParaRPr lang="en-US" dirty="0">
              <a:solidFill>
                <a:schemeClr val="tx1"/>
              </a:solidFill>
            </a:endParaRPr>
          </a:p>
        </p:txBody>
      </p:sp>
    </p:spTree>
    <p:extLst>
      <p:ext uri="{BB962C8B-B14F-4D97-AF65-F5344CB8AC3E}">
        <p14:creationId xmlns:p14="http://schemas.microsoft.com/office/powerpoint/2010/main" val="728814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1" y="-1"/>
            <a:ext cx="12255772" cy="8150088"/>
          </a:xfrm>
          <a:prstGeom prst="rect">
            <a:avLst/>
          </a:prstGeom>
        </p:spPr>
      </p:pic>
      <p:sp>
        <p:nvSpPr>
          <p:cNvPr id="7" name="Title 1"/>
          <p:cNvSpPr txBox="1">
            <a:spLocks/>
          </p:cNvSpPr>
          <p:nvPr/>
        </p:nvSpPr>
        <p:spPr>
          <a:xfrm>
            <a:off x="613136" y="420707"/>
            <a:ext cx="10972271" cy="889000"/>
          </a:xfrm>
          <a:prstGeom prst="rect">
            <a:avLst/>
          </a:prstGeom>
        </p:spPr>
        <p:txBody>
          <a:bodyPr vert="horz" lIns="121900" tIns="121900" rIns="121900" bIns="121900" rtlCol="0" anchor="t" anchorCtr="0">
            <a:normAutofit/>
          </a:bodyPr>
          <a:lstStyle>
            <a:lvl1pPr lvl="0" algn="l" defTabSz="1097280" rtl="0" eaLnBrk="1" latinLnBrk="0" hangingPunct="1">
              <a:lnSpc>
                <a:spcPct val="90000"/>
              </a:lnSpc>
              <a:spcBef>
                <a:spcPts val="0"/>
              </a:spcBef>
              <a:buNone/>
              <a:defRPr sz="528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algn="ctr"/>
            <a:r>
              <a:rPr lang="en-US" altLang="en-US" sz="3333" b="1" dirty="0">
                <a:solidFill>
                  <a:srgbClr val="FFFFFF"/>
                </a:solidFill>
                <a:latin typeface="ITC Caslon 224 Std Book" charset="0"/>
                <a:ea typeface="ITC Caslon 224 Std Book" charset="0"/>
                <a:cs typeface="ITC Caslon 224 Std Book" charset="0"/>
              </a:rPr>
              <a:t>CISOs are from Mars, Board members are from Venus</a:t>
            </a:r>
          </a:p>
        </p:txBody>
      </p:sp>
      <p:sp>
        <p:nvSpPr>
          <p:cNvPr id="5" name="Oval Callout 4"/>
          <p:cNvSpPr/>
          <p:nvPr/>
        </p:nvSpPr>
        <p:spPr>
          <a:xfrm>
            <a:off x="-59341" y="2227901"/>
            <a:ext cx="4730088" cy="2181088"/>
          </a:xfrm>
          <a:prstGeom prst="wedgeEllipseCallout">
            <a:avLst>
              <a:gd name="adj1" fmla="val 39423"/>
              <a:gd name="adj2" fmla="val -546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latin typeface="Proxima Nova" charset="0"/>
                <a:ea typeface="Proxima Nova" charset="0"/>
                <a:cs typeface="Proxima Nova" charset="0"/>
                <a:sym typeface="Calibri"/>
              </a:rPr>
              <a:t>I’ve deployed Akamai </a:t>
            </a:r>
            <a:r>
              <a:rPr lang="en-US" i="1" dirty="0" err="1">
                <a:latin typeface="Proxima Nova" charset="0"/>
                <a:ea typeface="Proxima Nova" charset="0"/>
                <a:cs typeface="Proxima Nova" charset="0"/>
                <a:sym typeface="Calibri"/>
              </a:rPr>
              <a:t>Prolexic</a:t>
            </a:r>
            <a:r>
              <a:rPr lang="en-US" i="1" dirty="0">
                <a:latin typeface="Proxima Nova" charset="0"/>
                <a:ea typeface="Proxima Nova" charset="0"/>
                <a:cs typeface="Proxima Nova" charset="0"/>
                <a:sym typeface="Calibri"/>
              </a:rPr>
              <a:t> for SYN FLOOD mitigation on our 72.2.52.1/24 production network.</a:t>
            </a:r>
          </a:p>
          <a:p>
            <a:pPr algn="ctr"/>
            <a:r>
              <a:rPr lang="en-US" sz="1500" dirty="0"/>
              <a:t> </a:t>
            </a:r>
          </a:p>
        </p:txBody>
      </p:sp>
      <p:sp>
        <p:nvSpPr>
          <p:cNvPr id="10" name="Oval Callout 9"/>
          <p:cNvSpPr/>
          <p:nvPr/>
        </p:nvSpPr>
        <p:spPr>
          <a:xfrm>
            <a:off x="5129670" y="4408989"/>
            <a:ext cx="4875667" cy="2310688"/>
          </a:xfrm>
          <a:prstGeom prst="wedgeEllipseCallout">
            <a:avLst>
              <a:gd name="adj1" fmla="val -1731"/>
              <a:gd name="adj2" fmla="val -800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buSzPct val="100000"/>
            </a:pPr>
            <a:r>
              <a:rPr lang="en-US" sz="2333" i="1" dirty="0">
                <a:latin typeface="Proxima Nova" charset="0"/>
                <a:ea typeface="Proxima Nova" charset="0"/>
                <a:cs typeface="Proxima Nova" charset="0"/>
                <a:sym typeface="Calibri"/>
              </a:rPr>
              <a:t>Oh.. You mean you spent $300K on a product that will prevent a $2M revenue loss from website disruption?</a:t>
            </a:r>
            <a:endParaRPr lang="en-US" sz="1500" dirty="0"/>
          </a:p>
        </p:txBody>
      </p:sp>
    </p:spTree>
    <p:extLst>
      <p:ext uri="{BB962C8B-B14F-4D97-AF65-F5344CB8AC3E}">
        <p14:creationId xmlns:p14="http://schemas.microsoft.com/office/powerpoint/2010/main" val="104396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7</a:t>
            </a:r>
            <a:endParaRPr lang="en-US" dirty="0"/>
          </a:p>
        </p:txBody>
      </p:sp>
      <p:sp>
        <p:nvSpPr>
          <p:cNvPr id="4" name="Title 1"/>
          <p:cNvSpPr txBox="1">
            <a:spLocks/>
          </p:cNvSpPr>
          <p:nvPr/>
        </p:nvSpPr>
        <p:spPr>
          <a:xfrm>
            <a:off x="705464" y="2227109"/>
            <a:ext cx="10648335" cy="132556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r>
              <a:rPr lang="en-US" dirty="0" smtClean="0">
                <a:solidFill>
                  <a:schemeClr val="tx1"/>
                </a:solidFill>
              </a:rPr>
              <a:t>And then find a way to make it all manageable and easy to talk about. </a:t>
            </a:r>
            <a:endParaRPr lang="en-US" dirty="0">
              <a:solidFill>
                <a:schemeClr val="tx1"/>
              </a:solidFill>
            </a:endParaRPr>
          </a:p>
        </p:txBody>
      </p:sp>
      <p:pic>
        <p:nvPicPr>
          <p:cNvPr id="5" name="Picture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4831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6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0973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88" y="85720"/>
            <a:ext cx="10334624" cy="1443036"/>
          </a:xfrm>
        </p:spPr>
        <p:txBody>
          <a:bodyPr/>
          <a:lstStyle/>
          <a:p>
            <a:r>
              <a:rPr lang="en-US" dirty="0">
                <a:latin typeface="ITC Cheltenham Std Light" charset="0"/>
                <a:ea typeface="ITC Cheltenham Std Light" charset="0"/>
                <a:cs typeface="ITC Cheltenham Std Light" charset="0"/>
              </a:rPr>
              <a:t>Crystal-clear, comprehensive reporting.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522" y="1754371"/>
            <a:ext cx="5294955" cy="4455042"/>
          </a:xfrm>
          <a:prstGeom prst="rect">
            <a:avLst/>
          </a:prstGeom>
        </p:spPr>
      </p:pic>
    </p:spTree>
    <p:extLst>
      <p:ext uri="{BB962C8B-B14F-4D97-AF65-F5344CB8AC3E}">
        <p14:creationId xmlns:p14="http://schemas.microsoft.com/office/powerpoint/2010/main" val="132753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8638"/>
            <a:ext cx="10515600" cy="944977"/>
          </a:xfrm>
        </p:spPr>
        <p:txBody>
          <a:bodyPr/>
          <a:lstStyle/>
          <a:p>
            <a:pPr algn="ctr"/>
            <a:r>
              <a:rPr lang="en-US" dirty="0"/>
              <a:t>The Cyber-Risk Landscape Today</a:t>
            </a:r>
          </a:p>
        </p:txBody>
      </p:sp>
      <p:sp>
        <p:nvSpPr>
          <p:cNvPr id="3" name="Subtitle 2"/>
          <p:cNvSpPr>
            <a:spLocks noGrp="1"/>
          </p:cNvSpPr>
          <p:nvPr>
            <p:ph type="subTitle" idx="4294967295"/>
          </p:nvPr>
        </p:nvSpPr>
        <p:spPr>
          <a:xfrm>
            <a:off x="2056743" y="2151975"/>
            <a:ext cx="8858250" cy="3909612"/>
          </a:xfrm>
        </p:spPr>
        <p:txBody>
          <a:bodyPr>
            <a:noAutofit/>
          </a:bodyPr>
          <a:lstStyle/>
          <a:p>
            <a:pPr marL="0" indent="0">
              <a:buNone/>
            </a:pPr>
            <a:r>
              <a:rPr lang="en-US" sz="2800" dirty="0">
                <a:solidFill>
                  <a:schemeClr val="tx1"/>
                </a:solidFill>
              </a:rPr>
              <a:t>The cost of data breach continues to escalate. </a:t>
            </a:r>
            <a:br>
              <a:rPr lang="en-US" sz="2800" dirty="0">
                <a:solidFill>
                  <a:schemeClr val="tx1"/>
                </a:solidFill>
              </a:rPr>
            </a:br>
            <a:endParaRPr lang="en-US" sz="2800" dirty="0">
              <a:solidFill>
                <a:schemeClr val="tx1"/>
              </a:solidFill>
            </a:endParaRPr>
          </a:p>
          <a:p>
            <a:pPr marL="0" indent="0">
              <a:buNone/>
            </a:pPr>
            <a:r>
              <a:rPr lang="en-US" sz="2800" dirty="0" smtClean="0">
                <a:solidFill>
                  <a:schemeClr val="tx1"/>
                </a:solidFill>
              </a:rPr>
              <a:t>Attacks get increasingly sophisticated.</a:t>
            </a:r>
          </a:p>
          <a:p>
            <a:pPr marL="0" indent="0">
              <a:buNone/>
            </a:pPr>
            <a:r>
              <a:rPr lang="en-US" sz="2800" dirty="0">
                <a:solidFill>
                  <a:schemeClr val="tx1"/>
                </a:solidFill>
              </a:rPr>
              <a:t/>
            </a:r>
            <a:br>
              <a:rPr lang="en-US" sz="2800" dirty="0">
                <a:solidFill>
                  <a:schemeClr val="tx1"/>
                </a:solidFill>
              </a:rPr>
            </a:br>
            <a:endParaRPr lang="en-US" sz="2800" dirty="0">
              <a:solidFill>
                <a:schemeClr val="tx1"/>
              </a:solidFill>
            </a:endParaRPr>
          </a:p>
          <a:p>
            <a:pPr marL="0" indent="0">
              <a:buNone/>
            </a:pPr>
            <a:r>
              <a:rPr lang="en-US" sz="2800" dirty="0">
                <a:solidFill>
                  <a:schemeClr val="tx1"/>
                </a:solidFill>
              </a:rPr>
              <a:t>Increasingly stringent and far-reaching regulations </a:t>
            </a:r>
            <a:r>
              <a:rPr lang="en-US" sz="2800" dirty="0" smtClean="0">
                <a:solidFill>
                  <a:schemeClr val="tx1"/>
                </a:solidFill>
              </a:rPr>
              <a:t>like GDPR are added to the mix.</a:t>
            </a:r>
            <a:r>
              <a:rPr lang="en-US" dirty="0">
                <a:solidFill>
                  <a:schemeClr val="tx1"/>
                </a:solidFill>
              </a:rPr>
              <a:t/>
            </a:r>
            <a:br>
              <a:rPr lang="en-US" dirty="0">
                <a:solidFill>
                  <a:schemeClr val="tx1"/>
                </a:solidFill>
              </a:rPr>
            </a:br>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77" y="3074453"/>
            <a:ext cx="835828" cy="8358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77" y="1949077"/>
            <a:ext cx="835828" cy="8358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999" y="4627416"/>
            <a:ext cx="706584" cy="706584"/>
          </a:xfrm>
          <a:prstGeom prst="rect">
            <a:avLst/>
          </a:prstGeom>
        </p:spPr>
      </p:pic>
    </p:spTree>
    <p:extLst>
      <p:ext uri="{BB962C8B-B14F-4D97-AF65-F5344CB8AC3E}">
        <p14:creationId xmlns:p14="http://schemas.microsoft.com/office/powerpoint/2010/main" val="194079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solidFill>
                  <a:srgbClr val="579AA0"/>
                </a:solidFill>
              </a:rPr>
              <a:t>Solve Your Patching Problem</a:t>
            </a:r>
            <a:r>
              <a:rPr lang="mr-IN" dirty="0">
                <a:solidFill>
                  <a:srgbClr val="579AA0"/>
                </a:solidFill>
              </a:rPr>
              <a:t>…</a:t>
            </a:r>
            <a:r>
              <a:rPr lang="en-US" dirty="0">
                <a:solidFill>
                  <a:srgbClr val="579AA0"/>
                </a:solidFill>
              </a:rPr>
              <a:t> Even if You Don’t Think You Have One. </a:t>
            </a:r>
          </a:p>
          <a:p>
            <a:pPr marL="514350" indent="-514350">
              <a:buFont typeface="+mj-lt"/>
              <a:buAutoNum type="arabicPeriod"/>
            </a:pPr>
            <a:endParaRPr lang="en-US" dirty="0" smtClean="0">
              <a:solidFill>
                <a:srgbClr val="579AA0"/>
              </a:solidFill>
            </a:endParaRPr>
          </a:p>
          <a:p>
            <a:pPr marL="514350" indent="-514350">
              <a:buFont typeface="+mj-lt"/>
              <a:buAutoNum type="arabicPeriod"/>
            </a:pPr>
            <a:r>
              <a:rPr lang="en-US" dirty="0" smtClean="0">
                <a:solidFill>
                  <a:srgbClr val="579AA0"/>
                </a:solidFill>
              </a:rPr>
              <a:t>Understand </a:t>
            </a:r>
            <a:r>
              <a:rPr lang="en-US" dirty="0">
                <a:solidFill>
                  <a:srgbClr val="579AA0"/>
                </a:solidFill>
              </a:rPr>
              <a:t>what makes up your entire risk surface. </a:t>
            </a:r>
          </a:p>
          <a:p>
            <a:pPr marL="514350" indent="-514350">
              <a:buFont typeface="+mj-lt"/>
              <a:buAutoNum type="arabicPeriod"/>
            </a:pPr>
            <a:endParaRPr lang="en-US" dirty="0" smtClean="0">
              <a:solidFill>
                <a:srgbClr val="579AA0"/>
              </a:solidFill>
            </a:endParaRPr>
          </a:p>
          <a:p>
            <a:pPr marL="514350" indent="-514350">
              <a:buFont typeface="+mj-lt"/>
              <a:buAutoNum type="arabicPeriod"/>
            </a:pPr>
            <a:r>
              <a:rPr lang="en-US" dirty="0" smtClean="0">
                <a:solidFill>
                  <a:srgbClr val="579AA0"/>
                </a:solidFill>
              </a:rPr>
              <a:t>Look </a:t>
            </a:r>
            <a:r>
              <a:rPr lang="en-US" dirty="0">
                <a:solidFill>
                  <a:srgbClr val="579AA0"/>
                </a:solidFill>
              </a:rPr>
              <a:t>for risk in the right places. </a:t>
            </a:r>
          </a:p>
          <a:p>
            <a:pPr marL="514350" indent="-514350">
              <a:buFont typeface="+mj-lt"/>
              <a:buAutoNum type="arabicPeriod"/>
            </a:pPr>
            <a:endParaRPr lang="en-US" dirty="0" smtClean="0">
              <a:solidFill>
                <a:srgbClr val="579AA0"/>
              </a:solidFill>
            </a:endParaRPr>
          </a:p>
          <a:p>
            <a:pPr marL="514350" indent="-514350">
              <a:buFont typeface="+mj-lt"/>
              <a:buAutoNum type="arabicPeriod"/>
            </a:pPr>
            <a:r>
              <a:rPr lang="en-US" dirty="0" smtClean="0">
                <a:solidFill>
                  <a:srgbClr val="579AA0"/>
                </a:solidFill>
              </a:rPr>
              <a:t>An </a:t>
            </a:r>
            <a:r>
              <a:rPr lang="en-US" dirty="0">
                <a:solidFill>
                  <a:srgbClr val="579AA0"/>
                </a:solidFill>
              </a:rPr>
              <a:t>once you’re looking in the right place</a:t>
            </a:r>
            <a:r>
              <a:rPr lang="mr-IN" dirty="0">
                <a:solidFill>
                  <a:srgbClr val="579AA0"/>
                </a:solidFill>
              </a:rPr>
              <a:t>…</a:t>
            </a:r>
            <a:r>
              <a:rPr lang="en-US" dirty="0">
                <a:solidFill>
                  <a:srgbClr val="579AA0"/>
                </a:solidFill>
              </a:rPr>
              <a:t> make sure you’re asking the right questions. </a:t>
            </a:r>
          </a:p>
          <a:p>
            <a:pPr marL="514350" indent="-514350">
              <a:buFont typeface="+mj-lt"/>
              <a:buAutoNum type="arabicPeriod"/>
            </a:pPr>
            <a:endParaRPr lang="en-US" dirty="0" smtClean="0">
              <a:solidFill>
                <a:srgbClr val="579AA0"/>
              </a:solidFill>
            </a:endParaRPr>
          </a:p>
          <a:p>
            <a:pPr marL="514350" indent="-514350">
              <a:buFont typeface="+mj-lt"/>
              <a:buAutoNum type="arabicPeriod"/>
            </a:pPr>
            <a:r>
              <a:rPr lang="en-US" dirty="0" smtClean="0">
                <a:solidFill>
                  <a:srgbClr val="579AA0"/>
                </a:solidFill>
              </a:rPr>
              <a:t>And make sure everyone is speaking the same language.</a:t>
            </a:r>
            <a:endParaRPr lang="en-US" dirty="0">
              <a:solidFill>
                <a:srgbClr val="579AA0"/>
              </a:solidFill>
            </a:endParaRPr>
          </a:p>
        </p:txBody>
      </p:sp>
    </p:spTree>
    <p:extLst>
      <p:ext uri="{BB962C8B-B14F-4D97-AF65-F5344CB8AC3E}">
        <p14:creationId xmlns:p14="http://schemas.microsoft.com/office/powerpoint/2010/main" val="92629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0" dirty="0" smtClean="0"/>
              <a:t>Contact Us</a:t>
            </a:r>
          </a:p>
          <a:p>
            <a:r>
              <a:rPr lang="en-US" b="0" dirty="0" err="1" smtClean="0"/>
              <a:t>www.securityscorecard.com</a:t>
            </a:r>
            <a:endParaRPr lang="en-US" b="0" dirty="0"/>
          </a:p>
        </p:txBody>
      </p:sp>
      <p:sp>
        <p:nvSpPr>
          <p:cNvPr id="3" name="Text Placeholder 2"/>
          <p:cNvSpPr>
            <a:spLocks noGrp="1"/>
          </p:cNvSpPr>
          <p:nvPr>
            <p:ph type="body" sz="quarter" idx="11"/>
          </p:nvPr>
        </p:nvSpPr>
        <p:spPr/>
        <p:txBody>
          <a:bodyPr/>
          <a:lstStyle/>
          <a:p>
            <a:r>
              <a:rPr lang="en-US" dirty="0" smtClean="0"/>
              <a:t>800 682-1707</a:t>
            </a:r>
          </a:p>
          <a:p>
            <a:r>
              <a:rPr lang="en-US" dirty="0" err="1" smtClean="0"/>
              <a:t>sales@securityscorecard.com</a:t>
            </a:r>
            <a:endParaRPr lang="en-US" dirty="0"/>
          </a:p>
        </p:txBody>
      </p:sp>
      <p:sp>
        <p:nvSpPr>
          <p:cNvPr id="4" name="Text Placeholder 3"/>
          <p:cNvSpPr>
            <a:spLocks noGrp="1"/>
          </p:cNvSpPr>
          <p:nvPr>
            <p:ph type="body" sz="quarter" idx="12"/>
          </p:nvPr>
        </p:nvSpPr>
        <p:spPr/>
        <p:txBody>
          <a:bodyPr/>
          <a:lstStyle/>
          <a:p>
            <a:r>
              <a:rPr lang="en-US" dirty="0" smtClean="0"/>
              <a:t>214 West 29</a:t>
            </a:r>
            <a:r>
              <a:rPr lang="en-US" baseline="30000" dirty="0" smtClean="0"/>
              <a:t>th</a:t>
            </a:r>
            <a:r>
              <a:rPr lang="en-US" dirty="0" smtClean="0"/>
              <a:t> St, 5</a:t>
            </a:r>
            <a:r>
              <a:rPr lang="en-US" baseline="30000" dirty="0" smtClean="0"/>
              <a:t>th</a:t>
            </a:r>
            <a:r>
              <a:rPr lang="en-US" dirty="0" smtClean="0"/>
              <a:t> Floor</a:t>
            </a:r>
          </a:p>
          <a:p>
            <a:r>
              <a:rPr lang="en-US" dirty="0" smtClean="0"/>
              <a:t>New York, NY 10001</a:t>
            </a:r>
            <a:endParaRPr lang="en-US" dirty="0"/>
          </a:p>
        </p:txBody>
      </p:sp>
    </p:spTree>
    <p:extLst>
      <p:ext uri="{BB962C8B-B14F-4D97-AF65-F5344CB8AC3E}">
        <p14:creationId xmlns:p14="http://schemas.microsoft.com/office/powerpoint/2010/main" val="892852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838200" y="708025"/>
            <a:ext cx="3733800" cy="5138593"/>
          </a:xfrm>
          <a:prstGeom prst="rect">
            <a:avLst/>
          </a:prstGeom>
        </p:spPr>
        <p:txBody>
          <a:bodyPr spcFirstLastPara="1" wrap="square" lIns="91425" tIns="91425" rIns="91425" bIns="91425" anchor="ctr" anchorCtr="1">
            <a:noAutofit/>
          </a:bodyPr>
          <a:lstStyle/>
          <a:p>
            <a:pPr marL="0" lvl="0" indent="0" rtl="0">
              <a:spcBef>
                <a:spcPts val="0"/>
              </a:spcBef>
              <a:spcAft>
                <a:spcPts val="0"/>
              </a:spcAft>
              <a:buNone/>
            </a:pPr>
            <a:r>
              <a:rPr lang="en-US" sz="3000" dirty="0">
                <a:solidFill>
                  <a:srgbClr val="4B4B4B"/>
                </a:solidFill>
                <a:latin typeface="ITC Caslon 224 Std Book" charset="0"/>
                <a:ea typeface="ITC Caslon 224 Std Book" charset="0"/>
                <a:cs typeface="ITC Caslon 224 Std Book" charset="0"/>
              </a:rPr>
              <a:t>A recent snapshot (Jan 2018) of how 18 major U.S. industries measure up in terms of cybersecurity performance</a:t>
            </a:r>
            <a:endParaRPr sz="3000" dirty="0">
              <a:solidFill>
                <a:srgbClr val="4B4B4B"/>
              </a:solidFill>
              <a:latin typeface="ITC Caslon 224 Std Book" charset="0"/>
              <a:ea typeface="ITC Caslon 224 Std Book" charset="0"/>
              <a:cs typeface="ITC Caslon 224 Std Book"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261" y="811232"/>
            <a:ext cx="6106096" cy="5472246"/>
          </a:xfrm>
          <a:prstGeom prst="rect">
            <a:avLst/>
          </a:prstGeom>
        </p:spPr>
      </p:pic>
      <p:sp>
        <p:nvSpPr>
          <p:cNvPr id="4" name="Shape 117"/>
          <p:cNvSpPr txBox="1">
            <a:spLocks/>
          </p:cNvSpPr>
          <p:nvPr/>
        </p:nvSpPr>
        <p:spPr>
          <a:xfrm>
            <a:off x="612058" y="220662"/>
            <a:ext cx="10820400" cy="487363"/>
          </a:xfrm>
          <a:prstGeom prst="rect">
            <a:avLst/>
          </a:prstGeom>
          <a:noFill/>
          <a:ln>
            <a:noFill/>
          </a:ln>
        </p:spPr>
        <p:txBody>
          <a:bodyPr spcFirstLastPara="1" vert="horz" wrap="square" lIns="0" tIns="0" rIns="0" bIns="0" rtlCol="0" anchor="t" anchorCtr="0">
            <a:noAutofit/>
          </a:bodyPr>
          <a:lstStyle>
            <a:lvl1pPr marL="0" marR="0" lvl="0" indent="0" algn="ctr" defTabSz="914400" rtl="0" eaLnBrk="1" latinLnBrk="0" hangingPunct="1">
              <a:lnSpc>
                <a:spcPct val="90000"/>
              </a:lnSpc>
              <a:spcBef>
                <a:spcPts val="0"/>
              </a:spcBef>
              <a:spcAft>
                <a:spcPts val="0"/>
              </a:spcAft>
              <a:buClr>
                <a:srgbClr val="222D3F"/>
              </a:buClr>
              <a:buFont typeface="Proxima Nova"/>
              <a:buNone/>
              <a:defRPr sz="2933" b="1" i="0" u="none" strike="noStrike" kern="1200" cap="none">
                <a:solidFill>
                  <a:srgbClr val="579AA0"/>
                </a:solidFill>
                <a:latin typeface="Proxima Nova"/>
                <a:ea typeface="Proxima Nova"/>
                <a:cs typeface="Proxima Nova"/>
                <a:sym typeface="Proxima Nova"/>
              </a:defRPr>
            </a:lvl1pPr>
            <a:lvl2pPr lvl="1" indent="0">
              <a:spcBef>
                <a:spcPts val="0"/>
              </a:spcBef>
              <a:buFont typeface="Arial"/>
              <a:buNone/>
              <a:defRPr sz="2400"/>
            </a:lvl2pPr>
            <a:lvl3pPr lvl="2" indent="0">
              <a:spcBef>
                <a:spcPts val="0"/>
              </a:spcBef>
              <a:buFont typeface="Arial"/>
              <a:buNone/>
              <a:defRPr sz="2400"/>
            </a:lvl3pPr>
            <a:lvl4pPr lvl="3" indent="0">
              <a:spcBef>
                <a:spcPts val="0"/>
              </a:spcBef>
              <a:buFont typeface="Arial"/>
              <a:buNone/>
              <a:defRPr sz="2400"/>
            </a:lvl4pPr>
            <a:lvl5pPr lvl="4" indent="0">
              <a:spcBef>
                <a:spcPts val="0"/>
              </a:spcBef>
              <a:buFont typeface="Arial"/>
              <a:buNone/>
              <a:defRPr sz="2400"/>
            </a:lvl5pPr>
            <a:lvl6pPr lvl="5" indent="0">
              <a:spcBef>
                <a:spcPts val="0"/>
              </a:spcBef>
              <a:buFont typeface="Arial"/>
              <a:buNone/>
              <a:defRPr sz="2400"/>
            </a:lvl6pPr>
            <a:lvl7pPr lvl="6" indent="0">
              <a:spcBef>
                <a:spcPts val="0"/>
              </a:spcBef>
              <a:buFont typeface="Arial"/>
              <a:buNone/>
              <a:defRPr sz="2400"/>
            </a:lvl7pPr>
            <a:lvl8pPr lvl="7" indent="0">
              <a:spcBef>
                <a:spcPts val="0"/>
              </a:spcBef>
              <a:buFont typeface="Arial"/>
              <a:buNone/>
              <a:defRPr sz="2400"/>
            </a:lvl8pPr>
            <a:lvl9pPr lvl="8" indent="0">
              <a:spcBef>
                <a:spcPts val="0"/>
              </a:spcBef>
              <a:buFont typeface="Arial"/>
              <a:buNone/>
              <a:defRPr sz="2400"/>
            </a:lvl9pPr>
          </a:lstStyle>
          <a:p>
            <a:r>
              <a:rPr lang="en-US" sz="3200" b="0" dirty="0" smtClean="0">
                <a:latin typeface="ITC Caslon 224 Std Book" charset="0"/>
                <a:ea typeface="ITC Caslon 224 Std Book" charset="0"/>
                <a:cs typeface="ITC Caslon 224 Std Book" charset="0"/>
                <a:sym typeface="Arial"/>
              </a:rPr>
              <a:t>Attacks Are Rampant Across All Industries </a:t>
            </a:r>
            <a:endParaRPr lang="en-US" sz="3200" b="0" dirty="0">
              <a:latin typeface="ITC Caslon 224 Std Book" charset="0"/>
              <a:ea typeface="ITC Caslon 224 Std Book" charset="0"/>
              <a:cs typeface="ITC Caslon 224 Std Book" charset="0"/>
              <a:sym typeface="Arial"/>
            </a:endParaRPr>
          </a:p>
        </p:txBody>
      </p:sp>
      <p:sp>
        <p:nvSpPr>
          <p:cNvPr id="2" name="TextBox 1"/>
          <p:cNvSpPr txBox="1"/>
          <p:nvPr/>
        </p:nvSpPr>
        <p:spPr>
          <a:xfrm>
            <a:off x="6179574" y="5477286"/>
            <a:ext cx="4704735" cy="369332"/>
          </a:xfrm>
          <a:prstGeom prst="rect">
            <a:avLst/>
          </a:prstGeom>
          <a:solidFill>
            <a:schemeClr val="tx1">
              <a:lumMod val="95000"/>
            </a:schemeClr>
          </a:solidFill>
        </p:spPr>
        <p:txBody>
          <a:bodyPr wrap="square" rtlCol="0">
            <a:spAutoFit/>
          </a:bodyPr>
          <a:lstStyle/>
          <a:p>
            <a:endParaRPr lang="en-US"/>
          </a:p>
        </p:txBody>
      </p:sp>
    </p:spTree>
    <p:extLst>
      <p:ext uri="{BB962C8B-B14F-4D97-AF65-F5344CB8AC3E}">
        <p14:creationId xmlns:p14="http://schemas.microsoft.com/office/powerpoint/2010/main" val="434785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89240"/>
            <a:ext cx="10515600" cy="896604"/>
          </a:xfrm>
        </p:spPr>
        <p:txBody>
          <a:bodyPr>
            <a:normAutofit fontScale="90000"/>
          </a:bodyPr>
          <a:lstStyle/>
          <a:p>
            <a:r>
              <a:rPr lang="en-US" sz="3600" dirty="0">
                <a:latin typeface="ITC Caslon 224 Std Book" charset="0"/>
                <a:ea typeface="ITC Caslon 224 Std Book" charset="0"/>
                <a:cs typeface="ITC Caslon 224 Std Book" charset="0"/>
              </a:rPr>
              <a:t>In 2016, the financial services sector was attacked 65 times more often than any other sector.* </a:t>
            </a:r>
            <a:br>
              <a:rPr lang="en-US" sz="3600" dirty="0">
                <a:latin typeface="ITC Caslon 224 Std Book" charset="0"/>
                <a:ea typeface="ITC Caslon 224 Std Book" charset="0"/>
                <a:cs typeface="ITC Caslon 224 Std Book" charset="0"/>
              </a:rPr>
            </a:br>
            <a:r>
              <a:rPr lang="en-US" sz="3600" dirty="0">
                <a:latin typeface="ITC Caslon 224 Std Book" charset="0"/>
                <a:ea typeface="ITC Caslon 224 Std Book" charset="0"/>
                <a:cs typeface="ITC Caslon 224 Std Book" charset="0"/>
              </a:rPr>
              <a:t/>
            </a:r>
            <a:br>
              <a:rPr lang="en-US" sz="3600" dirty="0">
                <a:latin typeface="ITC Caslon 224 Std Book" charset="0"/>
                <a:ea typeface="ITC Caslon 224 Std Book" charset="0"/>
                <a:cs typeface="ITC Caslon 224 Std Book" charset="0"/>
              </a:rPr>
            </a:br>
            <a:r>
              <a:rPr lang="en-US" sz="3600" dirty="0">
                <a:solidFill>
                  <a:schemeClr val="tx1">
                    <a:lumMod val="75000"/>
                    <a:lumOff val="25000"/>
                  </a:schemeClr>
                </a:solidFill>
                <a:latin typeface="ITC Caslon 224 Std Book" charset="0"/>
                <a:ea typeface="ITC Caslon 224 Std Book" charset="0"/>
                <a:cs typeface="ITC Caslon 224 Std Book" charset="0"/>
              </a:rPr>
              <a:t>Our 2017 Financial Report showed that this sector is still a target for hackers: 45% of the financial firms that were scanned had at least one malware event between March and August 2017.</a:t>
            </a:r>
          </a:p>
        </p:txBody>
      </p:sp>
      <p:sp>
        <p:nvSpPr>
          <p:cNvPr id="4" name="TextBox 3"/>
          <p:cNvSpPr txBox="1"/>
          <p:nvPr/>
        </p:nvSpPr>
        <p:spPr>
          <a:xfrm>
            <a:off x="957431" y="5405206"/>
            <a:ext cx="10316583" cy="369332"/>
          </a:xfrm>
          <a:prstGeom prst="rect">
            <a:avLst/>
          </a:prstGeom>
          <a:noFill/>
        </p:spPr>
        <p:txBody>
          <a:bodyPr wrap="square" rtlCol="0">
            <a:spAutoFit/>
          </a:bodyPr>
          <a:lstStyle/>
          <a:p>
            <a:pPr algn="ctr"/>
            <a:r>
              <a:rPr lang="en-US" dirty="0">
                <a:latin typeface="Proxima Nova" charset="0"/>
                <a:ea typeface="Proxima Nova" charset="0"/>
                <a:cs typeface="Proxima Nova" charset="0"/>
              </a:rPr>
              <a:t>*according to the IBM Security Trends in the Financial Services Sector Report.</a:t>
            </a:r>
          </a:p>
        </p:txBody>
      </p:sp>
      <p:sp>
        <p:nvSpPr>
          <p:cNvPr id="6" name="Shape 117"/>
          <p:cNvSpPr txBox="1">
            <a:spLocks/>
          </p:cNvSpPr>
          <p:nvPr/>
        </p:nvSpPr>
        <p:spPr>
          <a:xfrm>
            <a:off x="609600" y="564356"/>
            <a:ext cx="10820400" cy="487363"/>
          </a:xfrm>
          <a:prstGeom prst="rect">
            <a:avLst/>
          </a:prstGeom>
          <a:noFill/>
          <a:ln>
            <a:noFill/>
          </a:ln>
        </p:spPr>
        <p:txBody>
          <a:bodyPr spcFirstLastPara="1" vert="horz" wrap="square" lIns="0" tIns="0" rIns="0" bIns="0" rtlCol="0" anchor="t" anchorCtr="0">
            <a:noAutofit/>
          </a:bodyPr>
          <a:lstStyle>
            <a:lvl1pPr marR="0" lvl="0" algn="l" defTabSz="914400" rtl="0" eaLnBrk="1" latinLnBrk="0" hangingPunct="1">
              <a:lnSpc>
                <a:spcPct val="90000"/>
              </a:lnSpc>
              <a:spcBef>
                <a:spcPts val="0"/>
              </a:spcBef>
              <a:spcAft>
                <a:spcPts val="0"/>
              </a:spcAft>
              <a:buSzPts val="3700"/>
              <a:buNone/>
              <a:defRPr sz="3200" b="1" i="0" u="none" strike="noStrike" kern="1200" cap="none">
                <a:solidFill>
                  <a:schemeClr val="dk2"/>
                </a:solidFill>
                <a:latin typeface="Arial"/>
                <a:ea typeface="Arial"/>
                <a:cs typeface="Arial"/>
                <a:sym typeface="Arial"/>
              </a:defRPr>
            </a:lvl1pPr>
            <a:lvl2pPr marR="0" lvl="1" algn="l" rtl="0">
              <a:spcBef>
                <a:spcPts val="0"/>
              </a:spcBef>
              <a:spcAft>
                <a:spcPts val="0"/>
              </a:spcAft>
              <a:buSzPts val="3700"/>
              <a:buNone/>
              <a:defRPr sz="3200" b="1" i="0" u="none" strike="noStrike" cap="none">
                <a:solidFill>
                  <a:schemeClr val="lt1"/>
                </a:solidFill>
                <a:latin typeface="Arial"/>
                <a:ea typeface="Arial"/>
                <a:cs typeface="Arial"/>
                <a:sym typeface="Arial"/>
              </a:defRPr>
            </a:lvl2pPr>
            <a:lvl3pPr marR="0" lvl="2" algn="l" rtl="0">
              <a:spcBef>
                <a:spcPts val="0"/>
              </a:spcBef>
              <a:spcAft>
                <a:spcPts val="0"/>
              </a:spcAft>
              <a:buSzPts val="3700"/>
              <a:buNone/>
              <a:defRPr sz="3200" b="1" i="0" u="none" strike="noStrike" cap="none">
                <a:solidFill>
                  <a:schemeClr val="lt1"/>
                </a:solidFill>
                <a:latin typeface="Arial"/>
                <a:ea typeface="Arial"/>
                <a:cs typeface="Arial"/>
                <a:sym typeface="Arial"/>
              </a:defRPr>
            </a:lvl3pPr>
            <a:lvl4pPr marR="0" lvl="3" algn="l" rtl="0">
              <a:spcBef>
                <a:spcPts val="0"/>
              </a:spcBef>
              <a:spcAft>
                <a:spcPts val="0"/>
              </a:spcAft>
              <a:buSzPts val="3700"/>
              <a:buNone/>
              <a:defRPr sz="3200" b="1" i="0" u="none" strike="noStrike" cap="none">
                <a:solidFill>
                  <a:schemeClr val="lt1"/>
                </a:solidFill>
                <a:latin typeface="Arial"/>
                <a:ea typeface="Arial"/>
                <a:cs typeface="Arial"/>
                <a:sym typeface="Arial"/>
              </a:defRPr>
            </a:lvl4pPr>
            <a:lvl5pPr marR="0" lvl="4" algn="l" rtl="0">
              <a:spcBef>
                <a:spcPts val="0"/>
              </a:spcBef>
              <a:spcAft>
                <a:spcPts val="0"/>
              </a:spcAft>
              <a:buSzPts val="3700"/>
              <a:buNone/>
              <a:defRPr sz="3200" b="1" i="0" u="none" strike="noStrike" cap="none">
                <a:solidFill>
                  <a:schemeClr val="lt1"/>
                </a:solidFill>
                <a:latin typeface="Arial"/>
                <a:ea typeface="Arial"/>
                <a:cs typeface="Arial"/>
                <a:sym typeface="Arial"/>
              </a:defRPr>
            </a:lvl5pPr>
            <a:lvl6pPr marR="0" lvl="5" algn="l" rtl="0">
              <a:spcBef>
                <a:spcPts val="0"/>
              </a:spcBef>
              <a:spcAft>
                <a:spcPts val="0"/>
              </a:spcAft>
              <a:buSzPts val="3700"/>
              <a:buNone/>
              <a:defRPr sz="3200" b="1" i="0" u="none" strike="noStrike" cap="none">
                <a:solidFill>
                  <a:schemeClr val="lt1"/>
                </a:solidFill>
                <a:latin typeface="Arial"/>
                <a:ea typeface="Arial"/>
                <a:cs typeface="Arial"/>
                <a:sym typeface="Arial"/>
              </a:defRPr>
            </a:lvl6pPr>
            <a:lvl7pPr marR="0" lvl="6" algn="l" rtl="0">
              <a:spcBef>
                <a:spcPts val="0"/>
              </a:spcBef>
              <a:spcAft>
                <a:spcPts val="0"/>
              </a:spcAft>
              <a:buSzPts val="3700"/>
              <a:buNone/>
              <a:defRPr sz="3200" b="1" i="0" u="none" strike="noStrike" cap="none">
                <a:solidFill>
                  <a:schemeClr val="lt1"/>
                </a:solidFill>
                <a:latin typeface="Arial"/>
                <a:ea typeface="Arial"/>
                <a:cs typeface="Arial"/>
                <a:sym typeface="Arial"/>
              </a:defRPr>
            </a:lvl7pPr>
            <a:lvl8pPr marR="0" lvl="7" algn="l" rtl="0">
              <a:spcBef>
                <a:spcPts val="0"/>
              </a:spcBef>
              <a:spcAft>
                <a:spcPts val="0"/>
              </a:spcAft>
              <a:buSzPts val="3700"/>
              <a:buNone/>
              <a:defRPr sz="3200" b="1" i="0" u="none" strike="noStrike" cap="none">
                <a:solidFill>
                  <a:schemeClr val="lt1"/>
                </a:solidFill>
                <a:latin typeface="Arial"/>
                <a:ea typeface="Arial"/>
                <a:cs typeface="Arial"/>
                <a:sym typeface="Arial"/>
              </a:defRPr>
            </a:lvl8pPr>
            <a:lvl9pPr marR="0" lvl="8" algn="l" rtl="0">
              <a:spcBef>
                <a:spcPts val="0"/>
              </a:spcBef>
              <a:spcAft>
                <a:spcPts val="0"/>
              </a:spcAft>
              <a:buSzPts val="3700"/>
              <a:buNone/>
              <a:defRPr sz="3200" b="1" i="0" u="none" strike="noStrike" cap="none">
                <a:solidFill>
                  <a:schemeClr val="lt1"/>
                </a:solidFill>
                <a:latin typeface="Arial"/>
                <a:ea typeface="Arial"/>
                <a:cs typeface="Arial"/>
                <a:sym typeface="Arial"/>
              </a:defRPr>
            </a:lvl9pPr>
          </a:lstStyle>
          <a:p>
            <a:pPr algn="ctr"/>
            <a:r>
              <a:rPr lang="en-US" b="0" dirty="0" smtClean="0">
                <a:solidFill>
                  <a:srgbClr val="579AA0"/>
                </a:solidFill>
                <a:latin typeface="ITC Caslon 224 Std Book" charset="0"/>
                <a:ea typeface="ITC Caslon 224 Std Book" charset="0"/>
                <a:cs typeface="ITC Caslon 224 Std Book" charset="0"/>
              </a:rPr>
              <a:t>Financial Services: Examples of Weak Security</a:t>
            </a:r>
            <a:endParaRPr lang="en-US" b="0" dirty="0">
              <a:solidFill>
                <a:srgbClr val="579AA0"/>
              </a:solidFill>
              <a:latin typeface="ITC Caslon 224 Std Book" charset="0"/>
              <a:ea typeface="ITC Caslon 224 Std Book" charset="0"/>
              <a:cs typeface="ITC Caslon 224 Std Book" charset="0"/>
            </a:endParaRPr>
          </a:p>
        </p:txBody>
      </p:sp>
    </p:spTree>
    <p:extLst>
      <p:ext uri="{BB962C8B-B14F-4D97-AF65-F5344CB8AC3E}">
        <p14:creationId xmlns:p14="http://schemas.microsoft.com/office/powerpoint/2010/main" val="167419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7"/>
          <p:cNvSpPr txBox="1">
            <a:spLocks/>
          </p:cNvSpPr>
          <p:nvPr/>
        </p:nvSpPr>
        <p:spPr>
          <a:xfrm>
            <a:off x="609600" y="564356"/>
            <a:ext cx="10820400" cy="487363"/>
          </a:xfrm>
          <a:prstGeom prst="rect">
            <a:avLst/>
          </a:prstGeom>
          <a:noFill/>
          <a:ln>
            <a:noFill/>
          </a:ln>
        </p:spPr>
        <p:txBody>
          <a:bodyPr spcFirstLastPara="1" vert="horz" wrap="square" lIns="0" tIns="0" rIns="0" bIns="0" rtlCol="0" anchor="t" anchorCtr="0">
            <a:noAutofit/>
          </a:bodyPr>
          <a:lstStyle>
            <a:lvl1pPr marR="0" lvl="0" algn="l" defTabSz="914400" rtl="0" eaLnBrk="1" latinLnBrk="0" hangingPunct="1">
              <a:lnSpc>
                <a:spcPct val="90000"/>
              </a:lnSpc>
              <a:spcBef>
                <a:spcPts val="0"/>
              </a:spcBef>
              <a:spcAft>
                <a:spcPts val="0"/>
              </a:spcAft>
              <a:buSzPts val="3700"/>
              <a:buNone/>
              <a:defRPr sz="3200" b="1" i="0" u="none" strike="noStrike" kern="1200" cap="none">
                <a:solidFill>
                  <a:schemeClr val="dk2"/>
                </a:solidFill>
                <a:latin typeface="Arial"/>
                <a:ea typeface="Arial"/>
                <a:cs typeface="Arial"/>
                <a:sym typeface="Arial"/>
              </a:defRPr>
            </a:lvl1pPr>
            <a:lvl2pPr marR="0" lvl="1" algn="l" rtl="0">
              <a:spcBef>
                <a:spcPts val="0"/>
              </a:spcBef>
              <a:spcAft>
                <a:spcPts val="0"/>
              </a:spcAft>
              <a:buSzPts val="3700"/>
              <a:buNone/>
              <a:defRPr sz="3200" b="1" i="0" u="none" strike="noStrike" cap="none">
                <a:solidFill>
                  <a:schemeClr val="lt1"/>
                </a:solidFill>
                <a:latin typeface="Arial"/>
                <a:ea typeface="Arial"/>
                <a:cs typeface="Arial"/>
                <a:sym typeface="Arial"/>
              </a:defRPr>
            </a:lvl2pPr>
            <a:lvl3pPr marR="0" lvl="2" algn="l" rtl="0">
              <a:spcBef>
                <a:spcPts val="0"/>
              </a:spcBef>
              <a:spcAft>
                <a:spcPts val="0"/>
              </a:spcAft>
              <a:buSzPts val="3700"/>
              <a:buNone/>
              <a:defRPr sz="3200" b="1" i="0" u="none" strike="noStrike" cap="none">
                <a:solidFill>
                  <a:schemeClr val="lt1"/>
                </a:solidFill>
                <a:latin typeface="Arial"/>
                <a:ea typeface="Arial"/>
                <a:cs typeface="Arial"/>
                <a:sym typeface="Arial"/>
              </a:defRPr>
            </a:lvl3pPr>
            <a:lvl4pPr marR="0" lvl="3" algn="l" rtl="0">
              <a:spcBef>
                <a:spcPts val="0"/>
              </a:spcBef>
              <a:spcAft>
                <a:spcPts val="0"/>
              </a:spcAft>
              <a:buSzPts val="3700"/>
              <a:buNone/>
              <a:defRPr sz="3200" b="1" i="0" u="none" strike="noStrike" cap="none">
                <a:solidFill>
                  <a:schemeClr val="lt1"/>
                </a:solidFill>
                <a:latin typeface="Arial"/>
                <a:ea typeface="Arial"/>
                <a:cs typeface="Arial"/>
                <a:sym typeface="Arial"/>
              </a:defRPr>
            </a:lvl4pPr>
            <a:lvl5pPr marR="0" lvl="4" algn="l" rtl="0">
              <a:spcBef>
                <a:spcPts val="0"/>
              </a:spcBef>
              <a:spcAft>
                <a:spcPts val="0"/>
              </a:spcAft>
              <a:buSzPts val="3700"/>
              <a:buNone/>
              <a:defRPr sz="3200" b="1" i="0" u="none" strike="noStrike" cap="none">
                <a:solidFill>
                  <a:schemeClr val="lt1"/>
                </a:solidFill>
                <a:latin typeface="Arial"/>
                <a:ea typeface="Arial"/>
                <a:cs typeface="Arial"/>
                <a:sym typeface="Arial"/>
              </a:defRPr>
            </a:lvl5pPr>
            <a:lvl6pPr marR="0" lvl="5" algn="l" rtl="0">
              <a:spcBef>
                <a:spcPts val="0"/>
              </a:spcBef>
              <a:spcAft>
                <a:spcPts val="0"/>
              </a:spcAft>
              <a:buSzPts val="3700"/>
              <a:buNone/>
              <a:defRPr sz="3200" b="1" i="0" u="none" strike="noStrike" cap="none">
                <a:solidFill>
                  <a:schemeClr val="lt1"/>
                </a:solidFill>
                <a:latin typeface="Arial"/>
                <a:ea typeface="Arial"/>
                <a:cs typeface="Arial"/>
                <a:sym typeface="Arial"/>
              </a:defRPr>
            </a:lvl6pPr>
            <a:lvl7pPr marR="0" lvl="6" algn="l" rtl="0">
              <a:spcBef>
                <a:spcPts val="0"/>
              </a:spcBef>
              <a:spcAft>
                <a:spcPts val="0"/>
              </a:spcAft>
              <a:buSzPts val="3700"/>
              <a:buNone/>
              <a:defRPr sz="3200" b="1" i="0" u="none" strike="noStrike" cap="none">
                <a:solidFill>
                  <a:schemeClr val="lt1"/>
                </a:solidFill>
                <a:latin typeface="Arial"/>
                <a:ea typeface="Arial"/>
                <a:cs typeface="Arial"/>
                <a:sym typeface="Arial"/>
              </a:defRPr>
            </a:lvl7pPr>
            <a:lvl8pPr marR="0" lvl="7" algn="l" rtl="0">
              <a:spcBef>
                <a:spcPts val="0"/>
              </a:spcBef>
              <a:spcAft>
                <a:spcPts val="0"/>
              </a:spcAft>
              <a:buSzPts val="3700"/>
              <a:buNone/>
              <a:defRPr sz="3200" b="1" i="0" u="none" strike="noStrike" cap="none">
                <a:solidFill>
                  <a:schemeClr val="lt1"/>
                </a:solidFill>
                <a:latin typeface="Arial"/>
                <a:ea typeface="Arial"/>
                <a:cs typeface="Arial"/>
                <a:sym typeface="Arial"/>
              </a:defRPr>
            </a:lvl8pPr>
            <a:lvl9pPr marR="0" lvl="8" algn="l" rtl="0">
              <a:spcBef>
                <a:spcPts val="0"/>
              </a:spcBef>
              <a:spcAft>
                <a:spcPts val="0"/>
              </a:spcAft>
              <a:buSzPts val="3700"/>
              <a:buNone/>
              <a:defRPr sz="3200" b="1" i="0" u="none" strike="noStrike" cap="none">
                <a:solidFill>
                  <a:schemeClr val="lt1"/>
                </a:solidFill>
                <a:latin typeface="Arial"/>
                <a:ea typeface="Arial"/>
                <a:cs typeface="Arial"/>
                <a:sym typeface="Arial"/>
              </a:defRPr>
            </a:lvl9pPr>
          </a:lstStyle>
          <a:p>
            <a:pPr algn="ctr"/>
            <a:r>
              <a:rPr lang="en-US" b="0" dirty="0" smtClean="0">
                <a:solidFill>
                  <a:srgbClr val="579AA0"/>
                </a:solidFill>
                <a:latin typeface="ITC Caslon 224 Std Book" charset="0"/>
                <a:ea typeface="ITC Caslon 224 Std Book" charset="0"/>
                <a:cs typeface="ITC Caslon 224 Std Book" charset="0"/>
              </a:rPr>
              <a:t>Government Sector: More Examples of Weak Security</a:t>
            </a:r>
            <a:endParaRPr lang="en-US" b="0" dirty="0">
              <a:solidFill>
                <a:srgbClr val="579AA0"/>
              </a:solidFill>
              <a:latin typeface="ITC Caslon 224 Std Book" charset="0"/>
              <a:ea typeface="ITC Caslon 224 Std Book" charset="0"/>
              <a:cs typeface="ITC Caslon 224 Std Book"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534652"/>
            <a:ext cx="6341807" cy="4454364"/>
          </a:xfrm>
          <a:prstGeom prst="rect">
            <a:avLst/>
          </a:prstGeom>
        </p:spPr>
      </p:pic>
    </p:spTree>
    <p:extLst>
      <p:ext uri="{BB962C8B-B14F-4D97-AF65-F5344CB8AC3E}">
        <p14:creationId xmlns:p14="http://schemas.microsoft.com/office/powerpoint/2010/main" val="36222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685800" y="626166"/>
            <a:ext cx="10820400" cy="48736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00" b="0" i="0" u="none" strike="noStrike" cap="none" dirty="0" smtClean="0">
                <a:solidFill>
                  <a:srgbClr val="579AA0"/>
                </a:solidFill>
                <a:latin typeface="ITC Caslon 224 Std Book" charset="0"/>
                <a:ea typeface="ITC Caslon 224 Std Book" charset="0"/>
                <a:cs typeface="ITC Caslon 224 Std Book" charset="0"/>
                <a:sym typeface="Arial"/>
              </a:rPr>
              <a:t>Healthcare Industry: Weak Endpoint Security</a:t>
            </a:r>
            <a:endParaRPr sz="3200" b="0" i="0" u="none" strike="noStrike" cap="none" dirty="0">
              <a:solidFill>
                <a:srgbClr val="579AA0"/>
              </a:solidFill>
              <a:latin typeface="ITC Caslon 224 Std Book" charset="0"/>
              <a:ea typeface="ITC Caslon 224 Std Book" charset="0"/>
              <a:cs typeface="ITC Caslon 224 Std Book" charset="0"/>
              <a:sym typeface="Arial"/>
            </a:endParaRPr>
          </a:p>
        </p:txBody>
      </p:sp>
      <p:pic>
        <p:nvPicPr>
          <p:cNvPr id="118" name="Shape 118"/>
          <p:cNvPicPr preferRelativeResize="0"/>
          <p:nvPr/>
        </p:nvPicPr>
        <p:blipFill rotWithShape="1">
          <a:blip r:embed="rId3">
            <a:alphaModFix/>
          </a:blip>
          <a:srcRect/>
          <a:stretch/>
        </p:blipFill>
        <p:spPr>
          <a:xfrm>
            <a:off x="7143198" y="1662218"/>
            <a:ext cx="4363000" cy="4219575"/>
          </a:xfrm>
          <a:prstGeom prst="rect">
            <a:avLst/>
          </a:prstGeom>
          <a:noFill/>
          <a:ln>
            <a:noFill/>
          </a:ln>
        </p:spPr>
      </p:pic>
      <p:pic>
        <p:nvPicPr>
          <p:cNvPr id="119" name="Shape 119"/>
          <p:cNvPicPr preferRelativeResize="0"/>
          <p:nvPr/>
        </p:nvPicPr>
        <p:blipFill>
          <a:blip r:embed="rId4">
            <a:alphaModFix/>
            <a:extLst>
              <a:ext uri="{BEBA8EAE-BF5A-486C-A8C5-ECC9F3942E4B}">
                <a14:imgProps xmlns:a14="http://schemas.microsoft.com/office/drawing/2010/main">
                  <a14:imgLayer r:embed="rId5">
                    <a14:imgEffect>
                      <a14:brightnessContrast bright="-5000"/>
                    </a14:imgEffect>
                  </a14:imgLayer>
                </a14:imgProps>
              </a:ext>
            </a:extLst>
          </a:blip>
          <a:stretch>
            <a:fillRect/>
          </a:stretch>
        </p:blipFill>
        <p:spPr>
          <a:xfrm>
            <a:off x="2155900" y="1895694"/>
            <a:ext cx="4599376" cy="3752624"/>
          </a:xfrm>
          <a:prstGeom prst="rect">
            <a:avLst/>
          </a:prstGeom>
          <a:noFill/>
          <a:ln>
            <a:noFill/>
          </a:ln>
        </p:spPr>
      </p:pic>
      <p:sp>
        <p:nvSpPr>
          <p:cNvPr id="120" name="Shape 120"/>
          <p:cNvSpPr txBox="1">
            <a:spLocks noGrp="1"/>
          </p:cNvSpPr>
          <p:nvPr>
            <p:ph type="body" idx="1"/>
          </p:nvPr>
        </p:nvSpPr>
        <p:spPr>
          <a:xfrm>
            <a:off x="426695" y="1895694"/>
            <a:ext cx="1527900" cy="2209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820"/>
              </a:spcBef>
              <a:spcAft>
                <a:spcPts val="0"/>
              </a:spcAft>
              <a:buClr>
                <a:srgbClr val="292929"/>
              </a:buClr>
              <a:buSzPts val="1600"/>
              <a:buNone/>
            </a:pPr>
            <a:r>
              <a:rPr lang="en-US" sz="1600" b="1" i="1" dirty="0" smtClean="0">
                <a:latin typeface="Proxima Nova" charset="0"/>
                <a:ea typeface="Proxima Nova" charset="0"/>
                <a:cs typeface="Proxima Nova" charset="0"/>
              </a:rPr>
              <a:t>Healthcare industry continues to struggle with endpoint security.</a:t>
            </a:r>
            <a:endParaRPr sz="1600" b="1" i="1" u="none" strike="noStrike" cap="none" dirty="0">
              <a:solidFill>
                <a:srgbClr val="292929"/>
              </a:solidFill>
              <a:latin typeface="Proxima Nova" charset="0"/>
              <a:ea typeface="Proxima Nova" charset="0"/>
              <a:cs typeface="Proxima Nova" charset="0"/>
              <a:sym typeface="Arial"/>
            </a:endParaRPr>
          </a:p>
        </p:txBody>
      </p:sp>
    </p:spTree>
    <p:extLst>
      <p:ext uri="{BB962C8B-B14F-4D97-AF65-F5344CB8AC3E}">
        <p14:creationId xmlns:p14="http://schemas.microsoft.com/office/powerpoint/2010/main" val="46133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540327" y="805010"/>
            <a:ext cx="3842765" cy="5041611"/>
          </a:xfrm>
          <a:prstGeom prst="rect">
            <a:avLst/>
          </a:prstGeom>
        </p:spPr>
        <p:txBody>
          <a:bodyPr spcFirstLastPara="1" wrap="square" lIns="91425" tIns="91425" rIns="91425" bIns="91425" anchor="ctr" anchorCtr="1">
            <a:noAutofit/>
          </a:bodyPr>
          <a:lstStyle/>
          <a:p>
            <a:pPr marL="0" lvl="0" indent="0">
              <a:spcBef>
                <a:spcPts val="0"/>
              </a:spcBef>
              <a:spcAft>
                <a:spcPts val="0"/>
              </a:spcAft>
              <a:buNone/>
            </a:pPr>
            <a:r>
              <a:rPr lang="en-US" sz="3000" dirty="0">
                <a:solidFill>
                  <a:srgbClr val="4B4B4B"/>
                </a:solidFill>
                <a:latin typeface="ITC Caslon 224 Std Book" charset="0"/>
                <a:ea typeface="ITC Caslon 224 Std Book" charset="0"/>
                <a:cs typeface="ITC Caslon 224 Std Book" charset="0"/>
              </a:rPr>
              <a:t>While application security is a tough area of cybersecurity risk to control for all industries, the retail sector in particular has had difficulty battling this issue.</a:t>
            </a:r>
            <a:endParaRPr sz="3000" dirty="0">
              <a:solidFill>
                <a:srgbClr val="4B4B4B"/>
              </a:solidFill>
              <a:latin typeface="ITC Caslon 224 Std Book" charset="0"/>
              <a:ea typeface="ITC Caslon 224 Std Book" charset="0"/>
              <a:cs typeface="ITC Caslon 224 Std Book"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092" y="1224570"/>
            <a:ext cx="7365156" cy="4344194"/>
          </a:xfrm>
          <a:prstGeom prst="rect">
            <a:avLst/>
          </a:prstGeom>
        </p:spPr>
      </p:pic>
      <p:sp>
        <p:nvSpPr>
          <p:cNvPr id="5" name="Shape 117"/>
          <p:cNvSpPr txBox="1">
            <a:spLocks/>
          </p:cNvSpPr>
          <p:nvPr/>
        </p:nvSpPr>
        <p:spPr>
          <a:xfrm>
            <a:off x="685800" y="626166"/>
            <a:ext cx="10820400" cy="487363"/>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pPr algn="ctr">
              <a:spcBef>
                <a:spcPts val="0"/>
              </a:spcBef>
            </a:pPr>
            <a:r>
              <a:rPr lang="en-US" sz="3200" dirty="0" smtClean="0">
                <a:sym typeface="Arial"/>
              </a:rPr>
              <a:t>Retail Industry: Weak Application Security</a:t>
            </a:r>
            <a:endParaRPr lang="en-US" sz="3200" dirty="0">
              <a:sym typeface="Arial"/>
            </a:endParaRPr>
          </a:p>
        </p:txBody>
      </p:sp>
    </p:spTree>
    <p:extLst>
      <p:ext uri="{BB962C8B-B14F-4D97-AF65-F5344CB8AC3E}">
        <p14:creationId xmlns:p14="http://schemas.microsoft.com/office/powerpoint/2010/main" val="149931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nClkDvvCkTqOvIxO3FqIROh6VCB0DpmUfQGwMK-T-RsWJ_dz6ArUjOZv9TD-HzqUEjno-pLtOayuzOTk4yB6t45C5b-bav5UdZu7HMe-rNHiiDgLf6AwR-lEsmfzX6BLINd-ZKb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32" y="708025"/>
            <a:ext cx="3943350" cy="5562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49709" y="1961637"/>
            <a:ext cx="5828071" cy="132556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kern="1200">
                <a:solidFill>
                  <a:srgbClr val="579AA0"/>
                </a:solidFill>
                <a:latin typeface="ITC Caslon 224 Std Book" charset="0"/>
                <a:ea typeface="ITC Caslon 224 Std Book" charset="0"/>
                <a:cs typeface="ITC Caslon 224 Std Book" charset="0"/>
              </a:defRPr>
            </a:lvl1pPr>
          </a:lstStyle>
          <a:p>
            <a:r>
              <a:rPr lang="en-US" dirty="0" smtClean="0"/>
              <a:t>Thought you could click that?</a:t>
            </a:r>
            <a:endParaRPr lang="en-US" dirty="0"/>
          </a:p>
        </p:txBody>
      </p:sp>
    </p:spTree>
    <p:extLst>
      <p:ext uri="{BB962C8B-B14F-4D97-AF65-F5344CB8AC3E}">
        <p14:creationId xmlns:p14="http://schemas.microsoft.com/office/powerpoint/2010/main" val="1813978690"/>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44546A"/>
      </a:dk2>
      <a:lt2>
        <a:srgbClr val="1DB89A"/>
      </a:lt2>
      <a:accent1>
        <a:srgbClr val="203741"/>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9D19FA9BEA764EA060819256E0FD31" ma:contentTypeVersion="2" ma:contentTypeDescription="Create a new document." ma:contentTypeScope="" ma:versionID="8714e1e8f814256ed0eed6ec9009438a">
  <xsd:schema xmlns:xsd="http://www.w3.org/2001/XMLSchema" xmlns:xs="http://www.w3.org/2001/XMLSchema" xmlns:p="http://schemas.microsoft.com/office/2006/metadata/properties" xmlns:ns2="cf24a0c0-5ec2-4061-8e8c-0c75da5bf83c" targetNamespace="http://schemas.microsoft.com/office/2006/metadata/properties" ma:root="true" ma:fieldsID="d8411d82f68d2d7c483fbb58eb51caab" ns2:_="">
    <xsd:import namespace="cf24a0c0-5ec2-4061-8e8c-0c75da5bf83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4a0c0-5ec2-4061-8e8c-0c75da5bf8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09467E-B0A8-427B-A4B5-67A95AE08291}">
  <ds:schemaRefs>
    <ds:schemaRef ds:uri="http://schemas.microsoft.com/sharepoint/v3/contenttype/forms"/>
  </ds:schemaRefs>
</ds:datastoreItem>
</file>

<file path=customXml/itemProps2.xml><?xml version="1.0" encoding="utf-8"?>
<ds:datastoreItem xmlns:ds="http://schemas.openxmlformats.org/officeDocument/2006/customXml" ds:itemID="{E5F0F5E3-9B98-4D5E-9633-FC666AB9E0C2}">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cf24a0c0-5ec2-4061-8e8c-0c75da5bf83c"/>
    <ds:schemaRef ds:uri="http://www.w3.org/XML/1998/namespace"/>
    <ds:schemaRef ds:uri="http://purl.org/dc/dcmitype/"/>
  </ds:schemaRefs>
</ds:datastoreItem>
</file>

<file path=customXml/itemProps3.xml><?xml version="1.0" encoding="utf-8"?>
<ds:datastoreItem xmlns:ds="http://schemas.openxmlformats.org/officeDocument/2006/customXml" ds:itemID="{9060FC12-0EFD-495C-871E-6C25E2B238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4a0c0-5ec2-4061-8e8c-0c75da5bf8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17944</TotalTime>
  <Words>1697</Words>
  <Application>Microsoft Macintosh PowerPoint</Application>
  <PresentationFormat>Widescreen</PresentationFormat>
  <Paragraphs>143</Paragraphs>
  <Slides>31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Calibri</vt:lpstr>
      <vt:lpstr>ITC Caslon 224 Std Book</vt:lpstr>
      <vt:lpstr>ITC Cheltenham Std Book</vt:lpstr>
      <vt:lpstr>ITC Cheltenham Std Light</vt:lpstr>
      <vt:lpstr>Mangal</vt:lpstr>
      <vt:lpstr>Proxima Nova</vt:lpstr>
      <vt:lpstr>Proxima Nova Regular</vt:lpstr>
      <vt:lpstr>Arial</vt:lpstr>
      <vt:lpstr>1_Office Theme</vt:lpstr>
      <vt:lpstr>5 Efficient Ways to Reduce Cybersecurity Risk Today</vt:lpstr>
      <vt:lpstr>Agenda</vt:lpstr>
      <vt:lpstr>The Cyber-Risk Landscape Today</vt:lpstr>
      <vt:lpstr>A recent snapshot (Jan 2018) of how 18 major U.S. industries measure up in terms of cybersecurity performance</vt:lpstr>
      <vt:lpstr>In 2016, the financial services sector was attacked 65 times more often than any other sector.*   Our 2017 Financial Report showed that this sector is still a target for hackers: 45% of the financial firms that were scanned had at least one malware event between March and August 2017.</vt:lpstr>
      <vt:lpstr>PowerPoint Presentation</vt:lpstr>
      <vt:lpstr>Healthcare Industry: Weak Endpoint Security</vt:lpstr>
      <vt:lpstr>While application security is a tough area of cybersecurity risk to control for all industries, the retail sector in particular has had difficulty battling this issue.</vt:lpstr>
      <vt:lpstr>PowerPoint Presentation</vt:lpstr>
      <vt:lpstr>Tip 1</vt:lpstr>
      <vt:lpstr>80 percent of attacks use vulnerabilities for which patches already exist …   … but poor patching practices are rampant. </vt:lpstr>
      <vt:lpstr>In a survey of 500 large publicly-traded U.S. companies, it’s clear that even top performers struggle with patching cadence.  In fact, this group had over 100,000,000 issues in just 6 months.  </vt:lpstr>
      <vt:lpstr>Tip 2</vt:lpstr>
      <vt:lpstr>Critical Data Point: IoT Landscape Posing Increased Risks</vt:lpstr>
      <vt:lpstr>Not only is the healthcare industry making use of legacy routers exposed to public internet, we see information about the hospital using these routers.  </vt:lpstr>
      <vt:lpstr>PowerPoint Presentation</vt:lpstr>
      <vt:lpstr>Exposed IoT devices which control critical infrastructure</vt:lpstr>
      <vt:lpstr>Tip 3</vt:lpstr>
      <vt:lpstr>PowerPoint Presentation</vt:lpstr>
      <vt:lpstr>Third party risk challenges</vt:lpstr>
      <vt:lpstr>Tip 4</vt:lpstr>
      <vt:lpstr>What Framework?  What Questionnaire?  What Standard? What Report? What Risk Areas? How?</vt:lpstr>
      <vt:lpstr>10 Risk Factors</vt:lpstr>
      <vt:lpstr>Tip 5</vt:lpstr>
      <vt:lpstr>PowerPoint Presentation</vt:lpstr>
      <vt:lpstr>Tip 7</vt:lpstr>
      <vt:lpstr>PowerPoint Presentation</vt:lpstr>
      <vt:lpstr>PowerPoint Presentation</vt:lpstr>
      <vt:lpstr>Crystal-clear, comprehensive reporting.</vt:lpstr>
      <vt:lpstr>Recap</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Allan</dc:creator>
  <cp:lastModifiedBy>Dolly Kris</cp:lastModifiedBy>
  <cp:revision>274</cp:revision>
  <dcterms:created xsi:type="dcterms:W3CDTF">2017-01-19T14:28:54Z</dcterms:created>
  <dcterms:modified xsi:type="dcterms:W3CDTF">2018-03-28T15:33:50Z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0x010100A39D19FA9BEA764EA060819256E0FD31</vt:lpwstr>
  </property>
</Properties>
</file>